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449" r:id="rId2"/>
    <p:sldId id="450" r:id="rId3"/>
    <p:sldId id="466" r:id="rId4"/>
    <p:sldId id="464" r:id="rId5"/>
    <p:sldId id="369" r:id="rId6"/>
    <p:sldId id="425" r:id="rId7"/>
    <p:sldId id="467" r:id="rId8"/>
    <p:sldId id="465" r:id="rId9"/>
    <p:sldId id="436" r:id="rId10"/>
    <p:sldId id="437" r:id="rId11"/>
    <p:sldId id="438" r:id="rId12"/>
    <p:sldId id="401" r:id="rId13"/>
    <p:sldId id="406" r:id="rId14"/>
    <p:sldId id="463" r:id="rId15"/>
    <p:sldId id="468" r:id="rId16"/>
    <p:sldId id="429" r:id="rId17"/>
    <p:sldId id="435" r:id="rId18"/>
    <p:sldId id="440" r:id="rId19"/>
    <p:sldId id="430" r:id="rId20"/>
    <p:sldId id="376" r:id="rId21"/>
    <p:sldId id="457" r:id="rId22"/>
    <p:sldId id="441" r:id="rId23"/>
    <p:sldId id="454" r:id="rId24"/>
    <p:sldId id="455" r:id="rId25"/>
    <p:sldId id="456" r:id="rId26"/>
    <p:sldId id="459" r:id="rId27"/>
    <p:sldId id="460" r:id="rId28"/>
    <p:sldId id="461" r:id="rId29"/>
    <p:sldId id="379" r:id="rId30"/>
    <p:sldId id="451" r:id="rId3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92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65217" autoAdjust="0"/>
  </p:normalViewPr>
  <p:slideViewPr>
    <p:cSldViewPr>
      <p:cViewPr varScale="1">
        <p:scale>
          <a:sx n="58" d="100"/>
          <a:sy n="58" d="100"/>
        </p:scale>
        <p:origin x="-1494" y="-90"/>
      </p:cViewPr>
      <p:guideLst>
        <p:guide orient="horz" pos="2160"/>
        <p:guide pos="2880"/>
      </p:guideLst>
    </p:cSldViewPr>
  </p:slideViewPr>
  <p:outlineViewPr>
    <p:cViewPr>
      <p:scale>
        <a:sx n="33" d="100"/>
        <a:sy n="33" d="100"/>
      </p:scale>
      <p:origin x="0" y="182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67B16-3287-48E9-B470-D07FC0D83104}" type="doc">
      <dgm:prSet loTypeId="urn:microsoft.com/office/officeart/2005/8/layout/arrow2" loCatId="process" qsTypeId="urn:microsoft.com/office/officeart/2005/8/quickstyle/simple1" qsCatId="simple" csTypeId="urn:microsoft.com/office/officeart/2005/8/colors/accent1_2" csCatId="accent1" phldr="1"/>
      <dgm:spPr/>
    </dgm:pt>
    <dgm:pt modelId="{586B1CC2-B263-4D5D-BDB4-2A4C5CEDA67A}">
      <dgm:prSet phldrT="[Text]" custT="1"/>
      <dgm:spPr/>
      <dgm:t>
        <a:bodyPr/>
        <a:lstStyle/>
        <a:p>
          <a:r>
            <a:rPr lang="sv-SE" sz="2400" b="1" dirty="0" smtClean="0"/>
            <a:t>De berörda upplever diskrim / förtryck</a:t>
          </a:r>
          <a:endParaRPr lang="sv-SE" sz="2400" b="1" dirty="0"/>
        </a:p>
      </dgm:t>
    </dgm:pt>
    <dgm:pt modelId="{8C0774B6-C2F0-4C4B-85F3-E862BA6C3F62}" type="parTrans" cxnId="{E57FED37-F2D6-4893-AEA7-76688BADC85F}">
      <dgm:prSet/>
      <dgm:spPr/>
      <dgm:t>
        <a:bodyPr/>
        <a:lstStyle/>
        <a:p>
          <a:endParaRPr lang="sv-SE"/>
        </a:p>
      </dgm:t>
    </dgm:pt>
    <dgm:pt modelId="{E5259CCC-A888-4578-A4AA-5D3AB14CDAF7}" type="sibTrans" cxnId="{E57FED37-F2D6-4893-AEA7-76688BADC85F}">
      <dgm:prSet/>
      <dgm:spPr/>
      <dgm:t>
        <a:bodyPr/>
        <a:lstStyle/>
        <a:p>
          <a:endParaRPr lang="sv-SE"/>
        </a:p>
      </dgm:t>
    </dgm:pt>
    <dgm:pt modelId="{3ADCF2D6-35E7-4069-B766-40CF7959477D}">
      <dgm:prSet phldrT="[Text]" custT="1"/>
      <dgm:spPr/>
      <dgm:t>
        <a:bodyPr/>
        <a:lstStyle/>
        <a:p>
          <a:r>
            <a:rPr lang="sv-SE" sz="2400" b="1" dirty="0" smtClean="0"/>
            <a:t>De berörda mobiliserar sig</a:t>
          </a:r>
          <a:endParaRPr lang="sv-SE" sz="2400" b="1" dirty="0"/>
        </a:p>
      </dgm:t>
    </dgm:pt>
    <dgm:pt modelId="{D2FE63FB-088E-418D-BA56-0E026A9B9469}" type="parTrans" cxnId="{711A5BBD-C189-4D8E-B948-8D5B1130CCDA}">
      <dgm:prSet/>
      <dgm:spPr/>
      <dgm:t>
        <a:bodyPr/>
        <a:lstStyle/>
        <a:p>
          <a:endParaRPr lang="sv-SE"/>
        </a:p>
      </dgm:t>
    </dgm:pt>
    <dgm:pt modelId="{E186C9F8-2569-4783-AFC6-65D929B5F528}" type="sibTrans" cxnId="{711A5BBD-C189-4D8E-B948-8D5B1130CCDA}">
      <dgm:prSet/>
      <dgm:spPr/>
      <dgm:t>
        <a:bodyPr/>
        <a:lstStyle/>
        <a:p>
          <a:endParaRPr lang="sv-SE"/>
        </a:p>
      </dgm:t>
    </dgm:pt>
    <dgm:pt modelId="{1F6E007C-33CA-4E6F-B67C-B39A5EBE6211}">
      <dgm:prSet phldrT="[Text]" custT="1"/>
      <dgm:spPr/>
      <dgm:t>
        <a:bodyPr/>
        <a:lstStyle/>
        <a:p>
          <a:r>
            <a:rPr lang="sv-SE" sz="2400" b="1" dirty="0" smtClean="0"/>
            <a:t>Lagar mm införs </a:t>
          </a:r>
          <a:endParaRPr lang="sv-SE" sz="2400" b="1" dirty="0"/>
        </a:p>
      </dgm:t>
    </dgm:pt>
    <dgm:pt modelId="{C8AE293D-6A32-431A-8583-91B8A60A44B2}" type="parTrans" cxnId="{DB923960-2CE2-4C88-BE10-B23FEAD8E8DA}">
      <dgm:prSet/>
      <dgm:spPr/>
      <dgm:t>
        <a:bodyPr/>
        <a:lstStyle/>
        <a:p>
          <a:endParaRPr lang="sv-SE"/>
        </a:p>
      </dgm:t>
    </dgm:pt>
    <dgm:pt modelId="{87A9F9FD-F691-4E93-A11E-7E35481C01C4}" type="sibTrans" cxnId="{DB923960-2CE2-4C88-BE10-B23FEAD8E8DA}">
      <dgm:prSet/>
      <dgm:spPr/>
      <dgm:t>
        <a:bodyPr/>
        <a:lstStyle/>
        <a:p>
          <a:endParaRPr lang="sv-SE"/>
        </a:p>
      </dgm:t>
    </dgm:pt>
    <dgm:pt modelId="{DF306111-9737-430D-BAF8-44C954187297}" type="pres">
      <dgm:prSet presAssocID="{81067B16-3287-48E9-B470-D07FC0D83104}" presName="arrowDiagram" presStyleCnt="0">
        <dgm:presLayoutVars>
          <dgm:chMax val="5"/>
          <dgm:dir/>
          <dgm:resizeHandles val="exact"/>
        </dgm:presLayoutVars>
      </dgm:prSet>
      <dgm:spPr/>
    </dgm:pt>
    <dgm:pt modelId="{42C1D3CE-5396-4BAC-ACE0-1A6F4EE8CFA7}" type="pres">
      <dgm:prSet presAssocID="{81067B16-3287-48E9-B470-D07FC0D83104}" presName="arrow" presStyleLbl="bgShp" presStyleIdx="0" presStyleCnt="1"/>
      <dgm:spPr>
        <a:solidFill>
          <a:srgbClr val="448E2A"/>
        </a:solidFill>
      </dgm:spPr>
      <dgm:t>
        <a:bodyPr/>
        <a:lstStyle/>
        <a:p>
          <a:endParaRPr lang="sv-SE"/>
        </a:p>
      </dgm:t>
    </dgm:pt>
    <dgm:pt modelId="{1FA60F02-FE7C-4B94-AD7E-03056965C95F}" type="pres">
      <dgm:prSet presAssocID="{81067B16-3287-48E9-B470-D07FC0D83104}" presName="arrowDiagram3" presStyleCnt="0"/>
      <dgm:spPr/>
    </dgm:pt>
    <dgm:pt modelId="{72466FD7-36F0-49F7-9232-AEC0760FF02C}" type="pres">
      <dgm:prSet presAssocID="{586B1CC2-B263-4D5D-BDB4-2A4C5CEDA67A}" presName="bullet3a" presStyleLbl="node1" presStyleIdx="0" presStyleCnt="3"/>
      <dgm:spPr>
        <a:solidFill>
          <a:schemeClr val="accent2">
            <a:lumMod val="75000"/>
          </a:schemeClr>
        </a:solidFill>
      </dgm:spPr>
    </dgm:pt>
    <dgm:pt modelId="{19D53C0C-DEFB-4E61-BB30-11AB1AE28AAB}" type="pres">
      <dgm:prSet presAssocID="{586B1CC2-B263-4D5D-BDB4-2A4C5CEDA67A}" presName="textBox3a" presStyleLbl="revTx" presStyleIdx="0" presStyleCnt="3" custScaleY="62833">
        <dgm:presLayoutVars>
          <dgm:bulletEnabled val="1"/>
        </dgm:presLayoutVars>
      </dgm:prSet>
      <dgm:spPr/>
      <dgm:t>
        <a:bodyPr/>
        <a:lstStyle/>
        <a:p>
          <a:endParaRPr lang="sv-SE"/>
        </a:p>
      </dgm:t>
    </dgm:pt>
    <dgm:pt modelId="{3E6C44E7-0446-40B8-84E2-5B7FF61A64D0}" type="pres">
      <dgm:prSet presAssocID="{3ADCF2D6-35E7-4069-B766-40CF7959477D}" presName="bullet3b" presStyleLbl="node1" presStyleIdx="1" presStyleCnt="3"/>
      <dgm:spPr>
        <a:solidFill>
          <a:schemeClr val="accent2">
            <a:lumMod val="75000"/>
          </a:schemeClr>
        </a:solidFill>
      </dgm:spPr>
    </dgm:pt>
    <dgm:pt modelId="{F3E8496A-5153-4D8E-9F10-A30B655607AF}" type="pres">
      <dgm:prSet presAssocID="{3ADCF2D6-35E7-4069-B766-40CF7959477D}" presName="textBox3b" presStyleLbl="revTx" presStyleIdx="1" presStyleCnt="3" custScaleY="73010">
        <dgm:presLayoutVars>
          <dgm:bulletEnabled val="1"/>
        </dgm:presLayoutVars>
      </dgm:prSet>
      <dgm:spPr/>
      <dgm:t>
        <a:bodyPr/>
        <a:lstStyle/>
        <a:p>
          <a:endParaRPr lang="sv-SE"/>
        </a:p>
      </dgm:t>
    </dgm:pt>
    <dgm:pt modelId="{CF3499C4-40A9-482C-A60D-AE8036D5F601}" type="pres">
      <dgm:prSet presAssocID="{1F6E007C-33CA-4E6F-B67C-B39A5EBE6211}" presName="bullet3c" presStyleLbl="node1" presStyleIdx="2" presStyleCnt="3"/>
      <dgm:spPr>
        <a:solidFill>
          <a:schemeClr val="accent2">
            <a:lumMod val="75000"/>
          </a:schemeClr>
        </a:solidFill>
      </dgm:spPr>
    </dgm:pt>
    <dgm:pt modelId="{AAB6D69D-34E9-4BF1-80B9-6BE779E9F7B7}" type="pres">
      <dgm:prSet presAssocID="{1F6E007C-33CA-4E6F-B67C-B39A5EBE6211}" presName="textBox3c" presStyleLbl="revTx" presStyleIdx="2" presStyleCnt="3" custScaleX="134099" custScaleY="60812">
        <dgm:presLayoutVars>
          <dgm:bulletEnabled val="1"/>
        </dgm:presLayoutVars>
      </dgm:prSet>
      <dgm:spPr/>
      <dgm:t>
        <a:bodyPr/>
        <a:lstStyle/>
        <a:p>
          <a:endParaRPr lang="sv-SE"/>
        </a:p>
      </dgm:t>
    </dgm:pt>
  </dgm:ptLst>
  <dgm:cxnLst>
    <dgm:cxn modelId="{49AD667D-02D9-4B92-9231-AE7B0A42BE8B}" type="presOf" srcId="{81067B16-3287-48E9-B470-D07FC0D83104}" destId="{DF306111-9737-430D-BAF8-44C954187297}" srcOrd="0" destOrd="0" presId="urn:microsoft.com/office/officeart/2005/8/layout/arrow2"/>
    <dgm:cxn modelId="{FDB5EA4C-6CF4-4263-A7C0-CAECD50D35EF}" type="presOf" srcId="{3ADCF2D6-35E7-4069-B766-40CF7959477D}" destId="{F3E8496A-5153-4D8E-9F10-A30B655607AF}" srcOrd="0" destOrd="0" presId="urn:microsoft.com/office/officeart/2005/8/layout/arrow2"/>
    <dgm:cxn modelId="{0508DC2F-9DFF-4BA0-845E-F3525F30FB6D}" type="presOf" srcId="{586B1CC2-B263-4D5D-BDB4-2A4C5CEDA67A}" destId="{19D53C0C-DEFB-4E61-BB30-11AB1AE28AAB}" srcOrd="0" destOrd="0" presId="urn:microsoft.com/office/officeart/2005/8/layout/arrow2"/>
    <dgm:cxn modelId="{E57FED37-F2D6-4893-AEA7-76688BADC85F}" srcId="{81067B16-3287-48E9-B470-D07FC0D83104}" destId="{586B1CC2-B263-4D5D-BDB4-2A4C5CEDA67A}" srcOrd="0" destOrd="0" parTransId="{8C0774B6-C2F0-4C4B-85F3-E862BA6C3F62}" sibTransId="{E5259CCC-A888-4578-A4AA-5D3AB14CDAF7}"/>
    <dgm:cxn modelId="{DB923960-2CE2-4C88-BE10-B23FEAD8E8DA}" srcId="{81067B16-3287-48E9-B470-D07FC0D83104}" destId="{1F6E007C-33CA-4E6F-B67C-B39A5EBE6211}" srcOrd="2" destOrd="0" parTransId="{C8AE293D-6A32-431A-8583-91B8A60A44B2}" sibTransId="{87A9F9FD-F691-4E93-A11E-7E35481C01C4}"/>
    <dgm:cxn modelId="{711A5BBD-C189-4D8E-B948-8D5B1130CCDA}" srcId="{81067B16-3287-48E9-B470-D07FC0D83104}" destId="{3ADCF2D6-35E7-4069-B766-40CF7959477D}" srcOrd="1" destOrd="0" parTransId="{D2FE63FB-088E-418D-BA56-0E026A9B9469}" sibTransId="{E186C9F8-2569-4783-AFC6-65D929B5F528}"/>
    <dgm:cxn modelId="{A29D96F8-5050-4B60-8435-5B6AC4EB5552}" type="presOf" srcId="{1F6E007C-33CA-4E6F-B67C-B39A5EBE6211}" destId="{AAB6D69D-34E9-4BF1-80B9-6BE779E9F7B7}" srcOrd="0" destOrd="0" presId="urn:microsoft.com/office/officeart/2005/8/layout/arrow2"/>
    <dgm:cxn modelId="{F690C175-96A8-4B69-ADD0-E936E7EDA275}" type="presParOf" srcId="{DF306111-9737-430D-BAF8-44C954187297}" destId="{42C1D3CE-5396-4BAC-ACE0-1A6F4EE8CFA7}" srcOrd="0" destOrd="0" presId="urn:microsoft.com/office/officeart/2005/8/layout/arrow2"/>
    <dgm:cxn modelId="{178D623C-E7BE-40D1-9F8C-C3D03F70E1C2}" type="presParOf" srcId="{DF306111-9737-430D-BAF8-44C954187297}" destId="{1FA60F02-FE7C-4B94-AD7E-03056965C95F}" srcOrd="1" destOrd="0" presId="urn:microsoft.com/office/officeart/2005/8/layout/arrow2"/>
    <dgm:cxn modelId="{1761F5DA-0D6B-4CB1-BBB0-802608E4A18D}" type="presParOf" srcId="{1FA60F02-FE7C-4B94-AD7E-03056965C95F}" destId="{72466FD7-36F0-49F7-9232-AEC0760FF02C}" srcOrd="0" destOrd="0" presId="urn:microsoft.com/office/officeart/2005/8/layout/arrow2"/>
    <dgm:cxn modelId="{BF36E7FC-891A-495D-A4E6-6DF07249DD97}" type="presParOf" srcId="{1FA60F02-FE7C-4B94-AD7E-03056965C95F}" destId="{19D53C0C-DEFB-4E61-BB30-11AB1AE28AAB}" srcOrd="1" destOrd="0" presId="urn:microsoft.com/office/officeart/2005/8/layout/arrow2"/>
    <dgm:cxn modelId="{4A6227B0-55B0-4616-BD46-F9E4B640B05C}" type="presParOf" srcId="{1FA60F02-FE7C-4B94-AD7E-03056965C95F}" destId="{3E6C44E7-0446-40B8-84E2-5B7FF61A64D0}" srcOrd="2" destOrd="0" presId="urn:microsoft.com/office/officeart/2005/8/layout/arrow2"/>
    <dgm:cxn modelId="{B6FDB451-7C9B-4921-AF94-E8A82BF6D02A}" type="presParOf" srcId="{1FA60F02-FE7C-4B94-AD7E-03056965C95F}" destId="{F3E8496A-5153-4D8E-9F10-A30B655607AF}" srcOrd="3" destOrd="0" presId="urn:microsoft.com/office/officeart/2005/8/layout/arrow2"/>
    <dgm:cxn modelId="{3A619CB6-692E-4A15-BB17-A6D5E385749F}" type="presParOf" srcId="{1FA60F02-FE7C-4B94-AD7E-03056965C95F}" destId="{CF3499C4-40A9-482C-A60D-AE8036D5F601}" srcOrd="4" destOrd="0" presId="urn:microsoft.com/office/officeart/2005/8/layout/arrow2"/>
    <dgm:cxn modelId="{6367A435-8AF3-4ECA-A22A-85B0DE2DF9D5}" type="presParOf" srcId="{1FA60F02-FE7C-4B94-AD7E-03056965C95F}" destId="{AAB6D69D-34E9-4BF1-80B9-6BE779E9F7B7}" srcOrd="5"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81067B16-3287-48E9-B470-D07FC0D83104}" type="doc">
      <dgm:prSet loTypeId="urn:microsoft.com/office/officeart/2005/8/layout/arrow2" loCatId="process" qsTypeId="urn:microsoft.com/office/officeart/2005/8/quickstyle/simple1" qsCatId="simple" csTypeId="urn:microsoft.com/office/officeart/2005/8/colors/accent1_2" csCatId="accent1" phldr="1"/>
      <dgm:spPr/>
    </dgm:pt>
    <dgm:pt modelId="{586B1CC2-B263-4D5D-BDB4-2A4C5CEDA67A}">
      <dgm:prSet phldrT="[Text]" custT="1"/>
      <dgm:spPr/>
      <dgm:t>
        <a:bodyPr/>
        <a:lstStyle/>
        <a:p>
          <a:r>
            <a:rPr lang="sv-SE" sz="2400" b="1" dirty="0" smtClean="0"/>
            <a:t>Lagar </a:t>
          </a:r>
        </a:p>
        <a:p>
          <a:r>
            <a:rPr lang="sv-SE" sz="2400" b="1" dirty="0" smtClean="0"/>
            <a:t>finns</a:t>
          </a:r>
          <a:endParaRPr lang="sv-SE" sz="2400" b="1" dirty="0"/>
        </a:p>
      </dgm:t>
    </dgm:pt>
    <dgm:pt modelId="{8C0774B6-C2F0-4C4B-85F3-E862BA6C3F62}" type="parTrans" cxnId="{E57FED37-F2D6-4893-AEA7-76688BADC85F}">
      <dgm:prSet/>
      <dgm:spPr/>
      <dgm:t>
        <a:bodyPr/>
        <a:lstStyle/>
        <a:p>
          <a:endParaRPr lang="sv-SE"/>
        </a:p>
      </dgm:t>
    </dgm:pt>
    <dgm:pt modelId="{E5259CCC-A888-4578-A4AA-5D3AB14CDAF7}" type="sibTrans" cxnId="{E57FED37-F2D6-4893-AEA7-76688BADC85F}">
      <dgm:prSet/>
      <dgm:spPr/>
      <dgm:t>
        <a:bodyPr/>
        <a:lstStyle/>
        <a:p>
          <a:endParaRPr lang="sv-SE"/>
        </a:p>
      </dgm:t>
    </dgm:pt>
    <dgm:pt modelId="{3ADCF2D6-35E7-4069-B766-40CF7959477D}">
      <dgm:prSet phldrT="[Text]" custT="1"/>
      <dgm:spPr/>
      <dgm:t>
        <a:bodyPr/>
        <a:lstStyle/>
        <a:p>
          <a:r>
            <a:rPr lang="sv-SE" sz="2400" b="1" dirty="0" smtClean="0"/>
            <a:t>Implementering</a:t>
          </a:r>
        </a:p>
        <a:p>
          <a:r>
            <a:rPr lang="sv-SE" sz="2400" b="1" dirty="0" smtClean="0"/>
            <a:t>-  förtroende</a:t>
          </a:r>
        </a:p>
        <a:p>
          <a:r>
            <a:rPr lang="sv-SE" sz="2400" b="1" dirty="0" smtClean="0"/>
            <a:t>-  kunskap</a:t>
          </a:r>
        </a:p>
        <a:p>
          <a:r>
            <a:rPr lang="sv-SE" sz="2400" b="1" dirty="0" smtClean="0"/>
            <a:t>-  tryck</a:t>
          </a:r>
        </a:p>
        <a:p>
          <a:endParaRPr lang="sv-SE" sz="1900" dirty="0"/>
        </a:p>
      </dgm:t>
    </dgm:pt>
    <dgm:pt modelId="{D2FE63FB-088E-418D-BA56-0E026A9B9469}" type="parTrans" cxnId="{711A5BBD-C189-4D8E-B948-8D5B1130CCDA}">
      <dgm:prSet/>
      <dgm:spPr/>
      <dgm:t>
        <a:bodyPr/>
        <a:lstStyle/>
        <a:p>
          <a:endParaRPr lang="sv-SE"/>
        </a:p>
      </dgm:t>
    </dgm:pt>
    <dgm:pt modelId="{E186C9F8-2569-4783-AFC6-65D929B5F528}" type="sibTrans" cxnId="{711A5BBD-C189-4D8E-B948-8D5B1130CCDA}">
      <dgm:prSet/>
      <dgm:spPr/>
      <dgm:t>
        <a:bodyPr/>
        <a:lstStyle/>
        <a:p>
          <a:endParaRPr lang="sv-SE"/>
        </a:p>
      </dgm:t>
    </dgm:pt>
    <dgm:pt modelId="{1F6E007C-33CA-4E6F-B67C-B39A5EBE6211}">
      <dgm:prSet phldrT="[Text]" custT="1"/>
      <dgm:spPr/>
      <dgm:t>
        <a:bodyPr/>
        <a:lstStyle/>
        <a:p>
          <a:r>
            <a:rPr lang="sv-SE" sz="2400" b="1" dirty="0" smtClean="0"/>
            <a:t>Förändring </a:t>
          </a:r>
        </a:p>
        <a:p>
          <a:r>
            <a:rPr lang="sv-SE" sz="2400" b="1" dirty="0" smtClean="0"/>
            <a:t>- normer</a:t>
          </a:r>
        </a:p>
        <a:p>
          <a:r>
            <a:rPr lang="sv-SE" sz="2400" b="1" dirty="0" smtClean="0"/>
            <a:t>- beteende</a:t>
          </a:r>
        </a:p>
      </dgm:t>
    </dgm:pt>
    <dgm:pt modelId="{C8AE293D-6A32-431A-8583-91B8A60A44B2}" type="parTrans" cxnId="{DB923960-2CE2-4C88-BE10-B23FEAD8E8DA}">
      <dgm:prSet/>
      <dgm:spPr/>
      <dgm:t>
        <a:bodyPr/>
        <a:lstStyle/>
        <a:p>
          <a:endParaRPr lang="sv-SE"/>
        </a:p>
      </dgm:t>
    </dgm:pt>
    <dgm:pt modelId="{87A9F9FD-F691-4E93-A11E-7E35481C01C4}" type="sibTrans" cxnId="{DB923960-2CE2-4C88-BE10-B23FEAD8E8DA}">
      <dgm:prSet/>
      <dgm:spPr/>
      <dgm:t>
        <a:bodyPr/>
        <a:lstStyle/>
        <a:p>
          <a:endParaRPr lang="sv-SE"/>
        </a:p>
      </dgm:t>
    </dgm:pt>
    <dgm:pt modelId="{DF306111-9737-430D-BAF8-44C954187297}" type="pres">
      <dgm:prSet presAssocID="{81067B16-3287-48E9-B470-D07FC0D83104}" presName="arrowDiagram" presStyleCnt="0">
        <dgm:presLayoutVars>
          <dgm:chMax val="5"/>
          <dgm:dir/>
          <dgm:resizeHandles val="exact"/>
        </dgm:presLayoutVars>
      </dgm:prSet>
      <dgm:spPr/>
    </dgm:pt>
    <dgm:pt modelId="{42C1D3CE-5396-4BAC-ACE0-1A6F4EE8CFA7}" type="pres">
      <dgm:prSet presAssocID="{81067B16-3287-48E9-B470-D07FC0D83104}" presName="arrow" presStyleLbl="bgShp" presStyleIdx="0" presStyleCnt="1" custLinFactNeighborX="-2676" custLinFactNeighborY="-5351"/>
      <dgm:spPr>
        <a:solidFill>
          <a:srgbClr val="448E2A"/>
        </a:solidFill>
      </dgm:spPr>
    </dgm:pt>
    <dgm:pt modelId="{1FA60F02-FE7C-4B94-AD7E-03056965C95F}" type="pres">
      <dgm:prSet presAssocID="{81067B16-3287-48E9-B470-D07FC0D83104}" presName="arrowDiagram3" presStyleCnt="0"/>
      <dgm:spPr/>
    </dgm:pt>
    <dgm:pt modelId="{72466FD7-36F0-49F7-9232-AEC0760FF02C}" type="pres">
      <dgm:prSet presAssocID="{586B1CC2-B263-4D5D-BDB4-2A4C5CEDA67A}" presName="bullet3a" presStyleLbl="node1" presStyleIdx="0" presStyleCnt="3"/>
      <dgm:spPr>
        <a:solidFill>
          <a:schemeClr val="accent2">
            <a:lumMod val="75000"/>
          </a:schemeClr>
        </a:solidFill>
      </dgm:spPr>
    </dgm:pt>
    <dgm:pt modelId="{19D53C0C-DEFB-4E61-BB30-11AB1AE28AAB}" type="pres">
      <dgm:prSet presAssocID="{586B1CC2-B263-4D5D-BDB4-2A4C5CEDA67A}" presName="textBox3a" presStyleLbl="revTx" presStyleIdx="0" presStyleCnt="3" custScaleY="77061">
        <dgm:presLayoutVars>
          <dgm:bulletEnabled val="1"/>
        </dgm:presLayoutVars>
      </dgm:prSet>
      <dgm:spPr/>
      <dgm:t>
        <a:bodyPr/>
        <a:lstStyle/>
        <a:p>
          <a:endParaRPr lang="sv-SE"/>
        </a:p>
      </dgm:t>
    </dgm:pt>
    <dgm:pt modelId="{3E6C44E7-0446-40B8-84E2-5B7FF61A64D0}" type="pres">
      <dgm:prSet presAssocID="{3ADCF2D6-35E7-4069-B766-40CF7959477D}" presName="bullet3b" presStyleLbl="node1" presStyleIdx="1" presStyleCnt="3"/>
      <dgm:spPr>
        <a:solidFill>
          <a:schemeClr val="accent2">
            <a:lumMod val="75000"/>
          </a:schemeClr>
        </a:solidFill>
      </dgm:spPr>
    </dgm:pt>
    <dgm:pt modelId="{F3E8496A-5153-4D8E-9F10-A30B655607AF}" type="pres">
      <dgm:prSet presAssocID="{3ADCF2D6-35E7-4069-B766-40CF7959477D}" presName="textBox3b" presStyleLbl="revTx" presStyleIdx="1" presStyleCnt="3" custScaleX="164612" custScaleY="65995" custLinFactNeighborX="7839" custLinFactNeighborY="0">
        <dgm:presLayoutVars>
          <dgm:bulletEnabled val="1"/>
        </dgm:presLayoutVars>
      </dgm:prSet>
      <dgm:spPr/>
      <dgm:t>
        <a:bodyPr/>
        <a:lstStyle/>
        <a:p>
          <a:endParaRPr lang="sv-SE"/>
        </a:p>
      </dgm:t>
    </dgm:pt>
    <dgm:pt modelId="{CF3499C4-40A9-482C-A60D-AE8036D5F601}" type="pres">
      <dgm:prSet presAssocID="{1F6E007C-33CA-4E6F-B67C-B39A5EBE6211}" presName="bullet3c" presStyleLbl="node1" presStyleIdx="2" presStyleCnt="3"/>
      <dgm:spPr>
        <a:solidFill>
          <a:schemeClr val="accent2">
            <a:lumMod val="75000"/>
          </a:schemeClr>
        </a:solidFill>
      </dgm:spPr>
    </dgm:pt>
    <dgm:pt modelId="{AAB6D69D-34E9-4BF1-80B9-6BE779E9F7B7}" type="pres">
      <dgm:prSet presAssocID="{1F6E007C-33CA-4E6F-B67C-B39A5EBE6211}" presName="textBox3c" presStyleLbl="revTx" presStyleIdx="2" presStyleCnt="3" custScaleX="127321" custScaleY="52359" custLinFactNeighborX="1798" custLinFactNeighborY="0">
        <dgm:presLayoutVars>
          <dgm:bulletEnabled val="1"/>
        </dgm:presLayoutVars>
      </dgm:prSet>
      <dgm:spPr/>
      <dgm:t>
        <a:bodyPr/>
        <a:lstStyle/>
        <a:p>
          <a:endParaRPr lang="sv-SE"/>
        </a:p>
      </dgm:t>
    </dgm:pt>
  </dgm:ptLst>
  <dgm:cxnLst>
    <dgm:cxn modelId="{7BA946B4-9A47-4C6E-996E-D1E70FABCC6B}" type="presOf" srcId="{1F6E007C-33CA-4E6F-B67C-B39A5EBE6211}" destId="{AAB6D69D-34E9-4BF1-80B9-6BE779E9F7B7}" srcOrd="0" destOrd="0" presId="urn:microsoft.com/office/officeart/2005/8/layout/arrow2"/>
    <dgm:cxn modelId="{F2A98A62-5EA0-4FFC-AA4B-52C7F2B09AD9}" type="presOf" srcId="{586B1CC2-B263-4D5D-BDB4-2A4C5CEDA67A}" destId="{19D53C0C-DEFB-4E61-BB30-11AB1AE28AAB}" srcOrd="0" destOrd="0" presId="urn:microsoft.com/office/officeart/2005/8/layout/arrow2"/>
    <dgm:cxn modelId="{9B0577BB-299A-4CC7-BCB0-6076530C96CA}" type="presOf" srcId="{81067B16-3287-48E9-B470-D07FC0D83104}" destId="{DF306111-9737-430D-BAF8-44C954187297}" srcOrd="0" destOrd="0" presId="urn:microsoft.com/office/officeart/2005/8/layout/arrow2"/>
    <dgm:cxn modelId="{1EFB65A2-AA62-46A7-B59C-43AAC7DB1D98}" type="presOf" srcId="{3ADCF2D6-35E7-4069-B766-40CF7959477D}" destId="{F3E8496A-5153-4D8E-9F10-A30B655607AF}" srcOrd="0" destOrd="0" presId="urn:microsoft.com/office/officeart/2005/8/layout/arrow2"/>
    <dgm:cxn modelId="{DB923960-2CE2-4C88-BE10-B23FEAD8E8DA}" srcId="{81067B16-3287-48E9-B470-D07FC0D83104}" destId="{1F6E007C-33CA-4E6F-B67C-B39A5EBE6211}" srcOrd="2" destOrd="0" parTransId="{C8AE293D-6A32-431A-8583-91B8A60A44B2}" sibTransId="{87A9F9FD-F691-4E93-A11E-7E35481C01C4}"/>
    <dgm:cxn modelId="{E57FED37-F2D6-4893-AEA7-76688BADC85F}" srcId="{81067B16-3287-48E9-B470-D07FC0D83104}" destId="{586B1CC2-B263-4D5D-BDB4-2A4C5CEDA67A}" srcOrd="0" destOrd="0" parTransId="{8C0774B6-C2F0-4C4B-85F3-E862BA6C3F62}" sibTransId="{E5259CCC-A888-4578-A4AA-5D3AB14CDAF7}"/>
    <dgm:cxn modelId="{711A5BBD-C189-4D8E-B948-8D5B1130CCDA}" srcId="{81067B16-3287-48E9-B470-D07FC0D83104}" destId="{3ADCF2D6-35E7-4069-B766-40CF7959477D}" srcOrd="1" destOrd="0" parTransId="{D2FE63FB-088E-418D-BA56-0E026A9B9469}" sibTransId="{E186C9F8-2569-4783-AFC6-65D929B5F528}"/>
    <dgm:cxn modelId="{1ECBC03E-F7FB-4014-9213-ADCC3BACF8A8}" type="presParOf" srcId="{DF306111-9737-430D-BAF8-44C954187297}" destId="{42C1D3CE-5396-4BAC-ACE0-1A6F4EE8CFA7}" srcOrd="0" destOrd="0" presId="urn:microsoft.com/office/officeart/2005/8/layout/arrow2"/>
    <dgm:cxn modelId="{9FE3C3F2-AE7F-4B30-8593-5858254FE916}" type="presParOf" srcId="{DF306111-9737-430D-BAF8-44C954187297}" destId="{1FA60F02-FE7C-4B94-AD7E-03056965C95F}" srcOrd="1" destOrd="0" presId="urn:microsoft.com/office/officeart/2005/8/layout/arrow2"/>
    <dgm:cxn modelId="{D8F0294C-566E-4C0B-BAA3-5BD478EEF390}" type="presParOf" srcId="{1FA60F02-FE7C-4B94-AD7E-03056965C95F}" destId="{72466FD7-36F0-49F7-9232-AEC0760FF02C}" srcOrd="0" destOrd="0" presId="urn:microsoft.com/office/officeart/2005/8/layout/arrow2"/>
    <dgm:cxn modelId="{CB413B03-ED9F-41D6-806D-BDF5B4065BC4}" type="presParOf" srcId="{1FA60F02-FE7C-4B94-AD7E-03056965C95F}" destId="{19D53C0C-DEFB-4E61-BB30-11AB1AE28AAB}" srcOrd="1" destOrd="0" presId="urn:microsoft.com/office/officeart/2005/8/layout/arrow2"/>
    <dgm:cxn modelId="{A2150EFD-127E-413B-A4A7-AC979D8CEDA9}" type="presParOf" srcId="{1FA60F02-FE7C-4B94-AD7E-03056965C95F}" destId="{3E6C44E7-0446-40B8-84E2-5B7FF61A64D0}" srcOrd="2" destOrd="0" presId="urn:microsoft.com/office/officeart/2005/8/layout/arrow2"/>
    <dgm:cxn modelId="{3C7ACB0A-8494-4C7C-BCD4-32126FE1C01A}" type="presParOf" srcId="{1FA60F02-FE7C-4B94-AD7E-03056965C95F}" destId="{F3E8496A-5153-4D8E-9F10-A30B655607AF}" srcOrd="3" destOrd="0" presId="urn:microsoft.com/office/officeart/2005/8/layout/arrow2"/>
    <dgm:cxn modelId="{9A788D5C-DA00-48C4-BBC1-DB0A1EBF6E54}" type="presParOf" srcId="{1FA60F02-FE7C-4B94-AD7E-03056965C95F}" destId="{CF3499C4-40A9-482C-A60D-AE8036D5F601}" srcOrd="4" destOrd="0" presId="urn:microsoft.com/office/officeart/2005/8/layout/arrow2"/>
    <dgm:cxn modelId="{900172B4-32A7-4561-8C33-1DE032F26FCA}" type="presParOf" srcId="{1FA60F02-FE7C-4B94-AD7E-03056965C95F}" destId="{AAB6D69D-34E9-4BF1-80B9-6BE779E9F7B7}" srcOrd="5"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400E31F-19C5-4198-8D5A-589022779C2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C07B423-1D2A-41BB-A62D-9D7FF82D93A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587AB33-11A5-4BF8-A7E1-3C755980CAEE}" type="slidenum">
              <a:rPr lang="en-US" smtClean="0">
                <a:latin typeface="Arial" pitchFamily="34" charset="0"/>
              </a:rPr>
              <a:pPr/>
              <a:t>1</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sv-SE"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E5241AB-F715-401D-871E-0EB91CA5C99E}" type="slidenum">
              <a:rPr lang="sv-SE" smtClean="0">
                <a:latin typeface="Arial" pitchFamily="34" charset="0"/>
              </a:rPr>
              <a:pPr/>
              <a:t>11</a:t>
            </a:fld>
            <a:endParaRPr lang="sv-SE"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06463" y="4714875"/>
            <a:ext cx="4984750" cy="4467225"/>
          </a:xfrm>
          <a:noFill/>
          <a:ln/>
        </p:spPr>
        <p:txBody>
          <a:bodyPr/>
          <a:lstStyle/>
          <a:p>
            <a:pPr eaLnBrk="1" hangingPunct="1"/>
            <a:endParaRPr lang="sv-SE"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911A155-9C96-46F4-BFCE-65545A0834E5}" type="slidenum">
              <a:rPr lang="en-US" smtClean="0">
                <a:latin typeface="Arial" pitchFamily="34" charset="0"/>
              </a:rPr>
              <a:pPr/>
              <a:t>13</a:t>
            </a:fld>
            <a:endParaRPr lang="en-US" smtClean="0">
              <a:latin typeface="Arial" pitchFamily="34" charset="0"/>
            </a:endParaRPr>
          </a:p>
        </p:txBody>
      </p:sp>
      <p:sp>
        <p:nvSpPr>
          <p:cNvPr id="52227" name="Text Box 1"/>
          <p:cNvSpPr txBox="1">
            <a:spLocks noChangeArrowheads="1"/>
          </p:cNvSpPr>
          <p:nvPr/>
        </p:nvSpPr>
        <p:spPr bwMode="auto">
          <a:xfrm>
            <a:off x="912813" y="746125"/>
            <a:ext cx="4975225" cy="3722688"/>
          </a:xfrm>
          <a:prstGeom prst="rect">
            <a:avLst/>
          </a:prstGeom>
          <a:solidFill>
            <a:srgbClr val="FFFFFF"/>
          </a:solidFill>
          <a:ln w="9525">
            <a:solidFill>
              <a:srgbClr val="000000"/>
            </a:solidFill>
            <a:miter lim="800000"/>
            <a:headEnd/>
            <a:tailEnd/>
          </a:ln>
        </p:spPr>
        <p:txBody>
          <a:bodyPr wrap="none" lIns="90306" tIns="45153" rIns="90306" bIns="45153" anchor="ctr"/>
          <a:lstStyle/>
          <a:p>
            <a:endParaRPr lang="sv-SE"/>
          </a:p>
        </p:txBody>
      </p:sp>
      <p:sp>
        <p:nvSpPr>
          <p:cNvPr id="52228" name="Text Box 2"/>
          <p:cNvSpPr>
            <a:spLocks noGrp="1" noChangeArrowheads="1"/>
          </p:cNvSpPr>
          <p:nvPr>
            <p:ph type="body"/>
          </p:nvPr>
        </p:nvSpPr>
        <p:spPr>
          <a:xfrm>
            <a:off x="908050" y="4714875"/>
            <a:ext cx="4983163" cy="4467225"/>
          </a:xfrm>
          <a:noFill/>
          <a:ln/>
        </p:spPr>
        <p:txBody>
          <a:bodyPr lIns="91728" tIns="45864" rIns="91728" bIns="45864"/>
          <a:lstStyle/>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Courier New" pitchFamily="49" charset="0"/>
              </a:rPr>
              <a:t>Andra världskrigets slut  =&gt; förträngning av rasism mm </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b="1" smtClean="0">
              <a:latin typeface="Arial" pitchFamily="34" charset="0"/>
              <a:cs typeface="Courier New" pitchFamily="49" charset="0"/>
            </a:endParaRP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Courier New" pitchFamily="49" charset="0"/>
              </a:rPr>
              <a:t>I uppslagsböcker från 50-talet kunde man tex läsa ang rasbiologi att svenskar bör inte blanda sig med lägre raser – typ Finnar.</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b="1" smtClean="0">
              <a:latin typeface="Arial" pitchFamily="34" charset="0"/>
              <a:cs typeface="Courier New" pitchFamily="49" charset="0"/>
            </a:endParaRP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Courier New" pitchFamily="49" charset="0"/>
              </a:rPr>
              <a:t>Sveriges ekonomiska uppsving efter kriget och självbilden som moralisk stormakt.</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Times New Roman" pitchFamily="18" charset="0"/>
              </a:rPr>
              <a:t>Arbetsmarknadsminister 1990 vi behöver ingen lag mot etnisk diskriminering i arbetslivet, men jämst L</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b="1" smtClean="0">
              <a:latin typeface="Arial" pitchFamily="34" charset="0"/>
              <a:cs typeface="Times New Roman" pitchFamily="18" charset="0"/>
            </a:endParaRP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Times New Roman" pitchFamily="18" charset="0"/>
              </a:rPr>
              <a:t>1980 Jämst L, 1999 modern lag mot etnisk diskriminering</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smtClean="0">
              <a:latin typeface="Arial" pitchFamily="34" charset="0"/>
              <a:cs typeface="Times New Roman" pitchFamily="18" charset="0"/>
            </a:endParaRP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smtClean="0">
              <a:latin typeface="Arial" pitchFamily="34"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58EF745-A66C-4A31-A9B6-EC6B0F16B999}" type="slidenum">
              <a:rPr lang="en-US" smtClean="0">
                <a:latin typeface="Arial" pitchFamily="34" charset="0"/>
              </a:rPr>
              <a:pPr/>
              <a:t>14</a:t>
            </a:fld>
            <a:endParaRPr lang="en-US" smtClean="0">
              <a:latin typeface="Arial" pitchFamily="34" charset="0"/>
            </a:endParaRPr>
          </a:p>
        </p:txBody>
      </p:sp>
      <p:sp>
        <p:nvSpPr>
          <p:cNvPr id="53251" name="Text Box 1"/>
          <p:cNvSpPr txBox="1">
            <a:spLocks noChangeArrowheads="1"/>
          </p:cNvSpPr>
          <p:nvPr/>
        </p:nvSpPr>
        <p:spPr bwMode="auto">
          <a:xfrm>
            <a:off x="912813" y="746125"/>
            <a:ext cx="4975225" cy="3722688"/>
          </a:xfrm>
          <a:prstGeom prst="rect">
            <a:avLst/>
          </a:prstGeom>
          <a:solidFill>
            <a:srgbClr val="FFFFFF"/>
          </a:solidFill>
          <a:ln w="9525">
            <a:solidFill>
              <a:srgbClr val="000000"/>
            </a:solidFill>
            <a:miter lim="800000"/>
            <a:headEnd/>
            <a:tailEnd/>
          </a:ln>
        </p:spPr>
        <p:txBody>
          <a:bodyPr wrap="none" lIns="90306" tIns="45153" rIns="90306" bIns="45153" anchor="ctr"/>
          <a:lstStyle/>
          <a:p>
            <a:endParaRPr lang="sv-SE"/>
          </a:p>
        </p:txBody>
      </p:sp>
      <p:sp>
        <p:nvSpPr>
          <p:cNvPr id="53252" name="Text Box 2"/>
          <p:cNvSpPr>
            <a:spLocks noGrp="1" noChangeArrowheads="1"/>
          </p:cNvSpPr>
          <p:nvPr>
            <p:ph type="body"/>
          </p:nvPr>
        </p:nvSpPr>
        <p:spPr>
          <a:xfrm>
            <a:off x="908050" y="4714875"/>
            <a:ext cx="4983163" cy="4467225"/>
          </a:xfrm>
          <a:noFill/>
          <a:ln/>
        </p:spPr>
        <p:txBody>
          <a:bodyPr lIns="91728" tIns="45864" rIns="91728" bIns="45864"/>
          <a:lstStyle/>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Courier New" pitchFamily="49" charset="0"/>
              </a:rPr>
              <a:t>Andra världskrigets slut  =&gt; förträngning av rasism mm </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b="1" smtClean="0">
              <a:latin typeface="Arial" pitchFamily="34" charset="0"/>
              <a:cs typeface="Courier New" pitchFamily="49" charset="0"/>
            </a:endParaRP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Courier New" pitchFamily="49" charset="0"/>
              </a:rPr>
              <a:t>I uppslagsböcker från 50-talet kunde man tex läsa ang rasbiologi att svenskar bör inte blanda sig med lägre raser – typ Finnar.</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b="1" smtClean="0">
              <a:latin typeface="Arial" pitchFamily="34" charset="0"/>
              <a:cs typeface="Courier New" pitchFamily="49" charset="0"/>
            </a:endParaRP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Courier New" pitchFamily="49" charset="0"/>
              </a:rPr>
              <a:t>Sveriges ekonomiska uppsving efter kriget och självbilden som moralisk stormakt.</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Times New Roman" pitchFamily="18" charset="0"/>
              </a:rPr>
              <a:t>Arbetsmarknadsminister 1990 vi behöver ingen lag mot etnisk diskriminering i arbetslivet, men jämst L</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b="1" smtClean="0">
              <a:latin typeface="Arial" pitchFamily="34" charset="0"/>
              <a:cs typeface="Times New Roman" pitchFamily="18" charset="0"/>
            </a:endParaRP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r>
              <a:rPr lang="en-GB" b="1" smtClean="0">
                <a:latin typeface="Arial" pitchFamily="34" charset="0"/>
                <a:cs typeface="Times New Roman" pitchFamily="18" charset="0"/>
              </a:rPr>
              <a:t>1980 Jämst L, 1999 modern lag mot etnisk diskriminering</a:t>
            </a: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smtClean="0">
              <a:latin typeface="Arial" pitchFamily="34" charset="0"/>
              <a:cs typeface="Times New Roman" pitchFamily="18" charset="0"/>
            </a:endParaRPr>
          </a:p>
          <a:p>
            <a:pPr marL="225425" indent="-225425" eaLnBrk="1" hangingPunct="1">
              <a:spcBef>
                <a:spcPts val="450"/>
              </a:spcBef>
              <a:tabLst>
                <a:tab pos="225425" algn="l"/>
                <a:tab pos="1128713" algn="l"/>
                <a:tab pos="2030413" algn="l"/>
                <a:tab pos="2933700" algn="l"/>
                <a:tab pos="3836988" algn="l"/>
                <a:tab pos="4740275" algn="l"/>
                <a:tab pos="5643563" algn="l"/>
                <a:tab pos="6546850" algn="l"/>
                <a:tab pos="7450138" algn="l"/>
                <a:tab pos="8351838" algn="l"/>
                <a:tab pos="9255125" algn="l"/>
                <a:tab pos="10158413" algn="l"/>
              </a:tabLst>
            </a:pPr>
            <a:endParaRPr lang="en-GB" smtClean="0">
              <a:latin typeface="Arial" pitchFamily="34"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08A54-94E9-4EE6-B68F-3A55EA848CAD}" type="slidenum">
              <a:rPr lang="sv-SE"/>
              <a:pPr/>
              <a:t>15</a:t>
            </a:fld>
            <a:endParaRPr lang="sv-SE"/>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pPr marL="228920" indent="-228920"/>
            <a:endParaRPr lang="sv-SE" dirty="0">
              <a:cs typeface="Times New Roman" pitchFamily="18" charset="0"/>
            </a:endParaRPr>
          </a:p>
          <a:p>
            <a:pPr marL="228920" indent="-228920"/>
            <a:r>
              <a:rPr lang="sv-SE" dirty="0">
                <a:cs typeface="Times New Roman" pitchFamily="18" charset="0"/>
              </a:rPr>
              <a:t> </a:t>
            </a:r>
          </a:p>
          <a:p>
            <a:pPr marL="228920" indent="-228920"/>
            <a:endParaRPr lang="sv-SE" dirty="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A204AC3-4810-40A8-8CC6-F86C67D12477}" type="slidenum">
              <a:rPr lang="sv-SE" smtClean="0">
                <a:latin typeface="Arial" pitchFamily="34" charset="0"/>
              </a:rPr>
              <a:pPr/>
              <a:t>16</a:t>
            </a:fld>
            <a:endParaRPr lang="sv-SE"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228600" indent="-228600" eaLnBrk="1" hangingPunct="1"/>
            <a:r>
              <a:rPr lang="sv-SE" smtClean="0">
                <a:latin typeface="Arial" pitchFamily="34" charset="0"/>
                <a:cs typeface="Times New Roman" pitchFamily="18" charset="0"/>
              </a:rPr>
              <a:t>Lagar, klausuler i offentlig upphandlingar, tydliga signaler från ledning, självrannsakan, </a:t>
            </a:r>
          </a:p>
          <a:p>
            <a:pPr marL="228600" indent="-228600" eaLnBrk="1" hangingPunct="1"/>
            <a:endParaRPr lang="sv-SE" smtClean="0">
              <a:latin typeface="Arial" pitchFamily="34" charset="0"/>
              <a:cs typeface="Times New Roman" pitchFamily="18" charset="0"/>
            </a:endParaRPr>
          </a:p>
          <a:p>
            <a:pPr marL="228600" indent="-228600" eaLnBrk="1" hangingPunct="1"/>
            <a:r>
              <a:rPr lang="sv-SE" smtClean="0">
                <a:latin typeface="Arial" pitchFamily="34" charset="0"/>
                <a:cs typeface="Times New Roman" pitchFamily="18" charset="0"/>
              </a:rPr>
              <a:t>Eller fortsätter att satsa på sådant som uppenbarligen inte fungerar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D1A707C-5DDF-400F-BF19-CE8001583741}" type="slidenum">
              <a:rPr lang="sv-SE" smtClean="0">
                <a:latin typeface="Arial" pitchFamily="34" charset="0"/>
              </a:rPr>
              <a:pPr/>
              <a:t>17</a:t>
            </a:fld>
            <a:endParaRPr lang="sv-SE"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06463" y="4714875"/>
            <a:ext cx="4984750" cy="4467225"/>
          </a:xfrm>
          <a:noFill/>
          <a:ln/>
        </p:spPr>
        <p:txBody>
          <a:bodyPr/>
          <a:lstStyle/>
          <a:p>
            <a:pPr marL="228600" indent="-228600" eaLnBrk="1" hangingPunct="1"/>
            <a:r>
              <a:rPr lang="sv-SE" smtClean="0">
                <a:latin typeface="Arial" pitchFamily="34" charset="0"/>
                <a:cs typeface="Times New Roman" pitchFamily="18" charset="0"/>
              </a:rPr>
              <a:t>Lagar, klausuler i offentlig upphandlingar, tydliga signaler från ledning, självrannsakan, </a:t>
            </a:r>
          </a:p>
          <a:p>
            <a:pPr marL="228600" indent="-228600" eaLnBrk="1" hangingPunct="1"/>
            <a:endParaRPr lang="sv-SE" smtClean="0">
              <a:latin typeface="Arial" pitchFamily="34" charset="0"/>
              <a:cs typeface="Times New Roman" pitchFamily="18" charset="0"/>
            </a:endParaRPr>
          </a:p>
          <a:p>
            <a:pPr marL="228600" indent="-228600" eaLnBrk="1" hangingPunct="1"/>
            <a:r>
              <a:rPr lang="sv-SE" smtClean="0">
                <a:latin typeface="Arial" pitchFamily="34" charset="0"/>
                <a:cs typeface="Times New Roman" pitchFamily="18" charset="0"/>
              </a:rPr>
              <a:t>Eller fortsätter att satsa på sådant som uppenbarligen inte fungerar</a:t>
            </a:r>
          </a:p>
          <a:p>
            <a:pPr marL="228600" indent="-228600" eaLnBrk="1" hangingPunct="1"/>
            <a:r>
              <a:rPr lang="sv-SE" smtClean="0">
                <a:latin typeface="Arial" pitchFamily="34" charset="0"/>
                <a:cs typeface="Times New Roman" pitchFamily="18" charset="0"/>
              </a:rPr>
              <a:t> </a:t>
            </a:r>
          </a:p>
          <a:p>
            <a:pPr marL="228600" indent="-228600" eaLnBrk="1" hangingPunct="1"/>
            <a:endParaRPr lang="sv-SE" smtClean="0">
              <a:latin typeface="Arial" pitchFamily="34" charset="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0DA0557-517B-4489-92F9-3D4360B555FB}" type="slidenum">
              <a:rPr lang="sv-SE" smtClean="0">
                <a:latin typeface="Arial" pitchFamily="34" charset="0"/>
              </a:rPr>
              <a:pPr/>
              <a:t>18</a:t>
            </a:fld>
            <a:endParaRPr lang="sv-SE" smtClean="0">
              <a:latin typeface="Arial" pitchFamily="34" charset="0"/>
            </a:endParaRPr>
          </a:p>
        </p:txBody>
      </p:sp>
      <p:sp>
        <p:nvSpPr>
          <p:cNvPr id="56323" name="Rectangle 2"/>
          <p:cNvSpPr>
            <a:spLocks noGrp="1" noRot="1" noChangeAspect="1" noChangeArrowheads="1" noTextEdit="1"/>
          </p:cNvSpPr>
          <p:nvPr>
            <p:ph type="sldImg"/>
          </p:nvPr>
        </p:nvSpPr>
        <p:spPr>
          <a:xfrm>
            <a:off x="919163" y="746125"/>
            <a:ext cx="4960937" cy="3721100"/>
          </a:xfrm>
          <a:ln/>
        </p:spPr>
      </p:sp>
      <p:sp>
        <p:nvSpPr>
          <p:cNvPr id="56324" name="Rectangle 3"/>
          <p:cNvSpPr>
            <a:spLocks noGrp="1" noChangeArrowheads="1"/>
          </p:cNvSpPr>
          <p:nvPr>
            <p:ph type="body" idx="1"/>
          </p:nvPr>
        </p:nvSpPr>
        <p:spPr>
          <a:xfrm>
            <a:off x="906463" y="4714875"/>
            <a:ext cx="4984750" cy="4465638"/>
          </a:xfrm>
          <a:noFill/>
          <a:ln/>
        </p:spPr>
        <p:txBody>
          <a:bodyPr/>
          <a:lstStyle/>
          <a:p>
            <a:pPr eaLnBrk="1" hangingPunct="1"/>
            <a:endParaRPr lang="sv-SE" smtClean="0">
              <a:latin typeface="Arial" pitchFamily="34"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EF732BB-C976-4ABD-8943-4F5DCD70A0CC}" type="slidenum">
              <a:rPr lang="sv-SE" smtClean="0">
                <a:latin typeface="Arial" pitchFamily="34" charset="0"/>
              </a:rPr>
              <a:pPr/>
              <a:t>19</a:t>
            </a:fld>
            <a:endParaRPr lang="sv-SE"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sv-SE"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C1697DF-7BBF-40E1-982E-014288DA89EF}" type="slidenum">
              <a:rPr lang="sv-SE" smtClean="0">
                <a:latin typeface="Arial" pitchFamily="34" charset="0"/>
              </a:rPr>
              <a:pPr/>
              <a:t>20</a:t>
            </a:fld>
            <a:endParaRPr lang="sv-SE"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06463" y="4714875"/>
            <a:ext cx="4984750" cy="4467225"/>
          </a:xfrm>
          <a:noFill/>
          <a:ln/>
        </p:spPr>
        <p:txBody>
          <a:bodyPr/>
          <a:lstStyle/>
          <a:p>
            <a:pPr eaLnBrk="1" hangingPunct="1"/>
            <a:endParaRPr lang="sv-SE"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F2A236C-3ADC-4848-AB2B-CD66DB69BBD0}" type="slidenum">
              <a:rPr lang="en-US" smtClean="0">
                <a:latin typeface="Arial" pitchFamily="34" charset="0"/>
              </a:rPr>
              <a:pPr/>
              <a:t>21</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06463" y="4714875"/>
            <a:ext cx="4984750" cy="4467225"/>
          </a:xfrm>
          <a:ln/>
        </p:spPr>
        <p:txBody>
          <a:bodyPr/>
          <a:lstStyle/>
          <a:p>
            <a:pPr eaLnBrk="1" hangingPunct="1">
              <a:defRPr/>
            </a:pPr>
            <a:r>
              <a:rPr lang="en-US" dirty="0" smtClean="0"/>
              <a:t>Is there an interplay not only in regard to discrimination, but also in regard to inspiration and possibilities for power?</a:t>
            </a:r>
          </a:p>
          <a:p>
            <a:pPr eaLnBrk="1" hangingPunct="1">
              <a:defRPr/>
            </a:pPr>
            <a:r>
              <a:rPr lang="en-US" dirty="0" smtClean="0"/>
              <a:t>The anti-slavery movement fueled the starting of the early feminist movement. Freeing the slaves was a way to work for the freeing of women. Both the </a:t>
            </a:r>
            <a:r>
              <a:rPr lang="en-US" dirty="0" err="1" smtClean="0"/>
              <a:t>succes</a:t>
            </a:r>
            <a:r>
              <a:rPr lang="en-US" dirty="0" smtClean="0"/>
              <a:t> and disappointment re the anti-slavery movement drove part of the later women’s movement.</a:t>
            </a:r>
          </a:p>
          <a:p>
            <a:pPr eaLnBrk="1" hangingPunct="1">
              <a:defRPr/>
            </a:pPr>
            <a:r>
              <a:rPr lang="en-US" dirty="0" smtClean="0"/>
              <a:t>The racist and religious horrors of WWII led to the adoption of the 1948 Human Rights Declaration. Gender was included.</a:t>
            </a:r>
          </a:p>
          <a:p>
            <a:pPr eaLnBrk="1" hangingPunct="1">
              <a:defRPr/>
            </a:pPr>
            <a:r>
              <a:rPr lang="en-US" dirty="0" smtClean="0"/>
              <a:t>The Brown v </a:t>
            </a:r>
            <a:r>
              <a:rPr lang="en-US" dirty="0" err="1" smtClean="0"/>
              <a:t>Bd</a:t>
            </a:r>
            <a:r>
              <a:rPr lang="en-US" dirty="0" smtClean="0"/>
              <a:t> of Education case in which the US S Ct declared that separate but equal was unconstitutional had effects not only in regard to the civil rights movement, but also the later movements for equality related to gender and </a:t>
            </a:r>
            <a:r>
              <a:rPr lang="en-US" dirty="0" err="1" smtClean="0"/>
              <a:t>disabilty</a:t>
            </a:r>
            <a:r>
              <a:rPr lang="en-US" dirty="0" smtClean="0"/>
              <a:t>. Indirectly even sexual orientation.</a:t>
            </a:r>
          </a:p>
          <a:p>
            <a:pPr eaLnBrk="1" hangingPunct="1">
              <a:defRPr/>
            </a:pPr>
            <a:r>
              <a:rPr lang="en-US" dirty="0" smtClean="0"/>
              <a:t>The Civil Rights Act was driven by the Civil Rights movement, but gender was included due to the efforts of a congresswoman.</a:t>
            </a:r>
          </a:p>
          <a:p>
            <a:pPr eaLnBrk="1" hangingPunct="1">
              <a:defRPr/>
            </a:pPr>
            <a:r>
              <a:rPr lang="en-US" dirty="0" smtClean="0"/>
              <a:t>The European Gender Equality Acts have in turn provided inspiration concerning ethnic discrimination etc.</a:t>
            </a:r>
          </a:p>
          <a:p>
            <a:pPr marL="228600" indent="-228600" eaLnBrk="1" hangingPunct="1">
              <a:defRPr/>
            </a:pPr>
            <a:endParaRPr lang="en-US" dirty="0" smtClean="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p:cNvSpPr>
            <a:spLocks noGrp="1" noRot="1" noChangeAspect="1" noTextEdit="1"/>
          </p:cNvSpPr>
          <p:nvPr>
            <p:ph type="sldImg"/>
          </p:nvPr>
        </p:nvSpPr>
        <p:spPr>
          <a:ln/>
        </p:spPr>
      </p:sp>
      <p:sp>
        <p:nvSpPr>
          <p:cNvPr id="45059" name="Platshållare för anteckningar 2"/>
          <p:cNvSpPr>
            <a:spLocks noGrp="1"/>
          </p:cNvSpPr>
          <p:nvPr>
            <p:ph type="body" idx="1"/>
          </p:nvPr>
        </p:nvSpPr>
        <p:spPr>
          <a:noFill/>
          <a:ln/>
        </p:spPr>
        <p:txBody>
          <a:bodyPr/>
          <a:lstStyle/>
          <a:p>
            <a:pPr>
              <a:spcBef>
                <a:spcPct val="0"/>
              </a:spcBef>
            </a:pPr>
            <a:r>
              <a:rPr lang="en-US" b="1" smtClean="0">
                <a:latin typeface="Arial" pitchFamily="34" charset="0"/>
              </a:rPr>
              <a:t>2 tankar med titeln</a:t>
            </a:r>
          </a:p>
          <a:p>
            <a:pPr>
              <a:spcBef>
                <a:spcPct val="0"/>
              </a:spcBef>
            </a:pPr>
            <a:endParaRPr lang="en-US" b="1" smtClean="0">
              <a:latin typeface="Arial" pitchFamily="34" charset="0"/>
            </a:endParaRPr>
          </a:p>
          <a:p>
            <a:pPr>
              <a:spcBef>
                <a:spcPct val="0"/>
              </a:spcBef>
            </a:pPr>
            <a:r>
              <a:rPr lang="en-US" b="1" smtClean="0">
                <a:latin typeface="Arial" pitchFamily="34" charset="0"/>
              </a:rPr>
              <a:t>GLASTAK, GLASVÄGGAR (och det klistriga golvet) SOM STYR INVANDRARNAS LIV I SVERIGE</a:t>
            </a:r>
          </a:p>
          <a:p>
            <a:pPr>
              <a:spcBef>
                <a:spcPct val="0"/>
              </a:spcBef>
            </a:pPr>
            <a:endParaRPr lang="en-US" b="1" smtClean="0">
              <a:latin typeface="Arial" pitchFamily="34" charset="0"/>
            </a:endParaRPr>
          </a:p>
          <a:p>
            <a:pPr>
              <a:spcBef>
                <a:spcPct val="0"/>
              </a:spcBef>
            </a:pPr>
            <a:r>
              <a:rPr lang="en-US" b="1" smtClean="0">
                <a:latin typeface="Arial" pitchFamily="34" charset="0"/>
              </a:rPr>
              <a:t>OCH </a:t>
            </a:r>
          </a:p>
          <a:p>
            <a:pPr>
              <a:spcBef>
                <a:spcPct val="0"/>
              </a:spcBef>
            </a:pPr>
            <a:endParaRPr lang="en-US" b="1" smtClean="0">
              <a:latin typeface="Arial" pitchFamily="34" charset="0"/>
            </a:endParaRPr>
          </a:p>
          <a:p>
            <a:pPr>
              <a:spcBef>
                <a:spcPct val="0"/>
              </a:spcBef>
            </a:pPr>
            <a:r>
              <a:rPr lang="en-US" b="1" smtClean="0">
                <a:latin typeface="Arial" pitchFamily="34" charset="0"/>
              </a:rPr>
              <a:t>FÖRNEKELSE SOM GENOMSYRAR OMRÅDET, DVS DISKRIMINERING FINNS HOS ANDRA, MEN FÖRNEKAS HÄR</a:t>
            </a:r>
          </a:p>
          <a:p>
            <a:pPr>
              <a:spcBef>
                <a:spcPct val="0"/>
              </a:spcBef>
            </a:pPr>
            <a:endParaRPr lang="en-US" b="1" smtClean="0">
              <a:latin typeface="Arial" pitchFamily="34" charset="0"/>
            </a:endParaRPr>
          </a:p>
          <a:p>
            <a:pPr>
              <a:spcBef>
                <a:spcPct val="0"/>
              </a:spcBef>
            </a:pPr>
            <a:r>
              <a:rPr lang="en-US" b="1" smtClean="0">
                <a:latin typeface="Arial" pitchFamily="34" charset="0"/>
              </a:rPr>
              <a:t>PÅMINNER OM ORDSPRÅKET - MAN SKA INTE KASTA STEN I GLASHUS</a:t>
            </a:r>
          </a:p>
        </p:txBody>
      </p:sp>
      <p:sp>
        <p:nvSpPr>
          <p:cNvPr id="45060" name="Platshållare för bildnummer 3"/>
          <p:cNvSpPr>
            <a:spLocks noGrp="1"/>
          </p:cNvSpPr>
          <p:nvPr>
            <p:ph type="sldNum" sz="quarter" idx="5"/>
          </p:nvPr>
        </p:nvSpPr>
        <p:spPr>
          <a:noFill/>
        </p:spPr>
        <p:txBody>
          <a:bodyPr/>
          <a:lstStyle/>
          <a:p>
            <a:fld id="{0FF75F7F-9777-4F72-BF60-58ED123F259B}"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737B762-18DF-4E0E-9EB3-AD2BE0EF0B58}" type="slidenum">
              <a:rPr lang="sv-SE" smtClean="0">
                <a:latin typeface="Arial" pitchFamily="34" charset="0"/>
              </a:rPr>
              <a:pPr/>
              <a:t>22</a:t>
            </a:fld>
            <a:endParaRPr lang="sv-SE"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06463" y="4714875"/>
            <a:ext cx="4984750" cy="4467225"/>
          </a:xfrm>
          <a:noFill/>
          <a:ln/>
        </p:spPr>
        <p:txBody>
          <a:bodyPr/>
          <a:lstStyle/>
          <a:p>
            <a:pPr marL="228600" indent="-228600" eaLnBrk="1" hangingPunct="1"/>
            <a:endParaRPr lang="sv-SE" smtClean="0">
              <a:latin typeface="Arial" pitchFamily="34" charset="0"/>
              <a:cs typeface="Times New Roman" pitchFamily="18" charset="0"/>
            </a:endParaRPr>
          </a:p>
          <a:p>
            <a:pPr marL="228600" indent="-228600" eaLnBrk="1" hangingPunct="1"/>
            <a:r>
              <a:rPr lang="sv-SE" smtClean="0">
                <a:latin typeface="Arial" pitchFamily="34" charset="0"/>
                <a:cs typeface="Times New Roman" pitchFamily="18" charset="0"/>
              </a:rPr>
              <a:t> </a:t>
            </a:r>
            <a:r>
              <a:rPr lang="sv-SE" b="1" smtClean="0">
                <a:solidFill>
                  <a:srgbClr val="000000"/>
                </a:solidFill>
                <a:latin typeface="Arial" pitchFamily="34" charset="0"/>
                <a:cs typeface="Times New Roman" pitchFamily="18" charset="0"/>
              </a:rPr>
              <a:t>ARBETSMARKNADEN </a:t>
            </a:r>
            <a:r>
              <a:rPr lang="sv-SE" b="1" smtClean="0">
                <a:solidFill>
                  <a:srgbClr val="000000"/>
                </a:solidFill>
                <a:latin typeface="Times New Roman" pitchFamily="18" charset="0"/>
                <a:cs typeface="Times New Roman" pitchFamily="18" charset="0"/>
              </a:rPr>
              <a:t>–</a:t>
            </a:r>
            <a:r>
              <a:rPr lang="sv-SE" b="1" smtClean="0">
                <a:solidFill>
                  <a:srgbClr val="000000"/>
                </a:solidFill>
                <a:latin typeface="Arial" pitchFamily="34" charset="0"/>
                <a:cs typeface="Times New Roman" pitchFamily="18" charset="0"/>
              </a:rPr>
              <a:t> fokus p</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 egenskaper som anses avvika fr</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n </a:t>
            </a:r>
            <a:r>
              <a:rPr lang="sv-SE" b="1" smtClean="0">
                <a:solidFill>
                  <a:srgbClr val="000000"/>
                </a:solidFill>
                <a:latin typeface="Times New Roman" pitchFamily="18" charset="0"/>
                <a:cs typeface="Times New Roman" pitchFamily="18" charset="0"/>
              </a:rPr>
              <a:t>”</a:t>
            </a:r>
            <a:r>
              <a:rPr lang="sv-SE" b="1" smtClean="0">
                <a:solidFill>
                  <a:srgbClr val="000000"/>
                </a:solidFill>
                <a:latin typeface="Arial" pitchFamily="34" charset="0"/>
                <a:cs typeface="Times New Roman" pitchFamily="18" charset="0"/>
              </a:rPr>
              <a:t>det svenska</a:t>
            </a:r>
            <a:r>
              <a:rPr lang="sv-SE" b="1" smtClean="0">
                <a:solidFill>
                  <a:srgbClr val="000000"/>
                </a:solidFill>
                <a:latin typeface="Times New Roman" pitchFamily="18" charset="0"/>
                <a:cs typeface="Times New Roman" pitchFamily="18" charset="0"/>
              </a:rPr>
              <a:t>”</a:t>
            </a:r>
            <a:r>
              <a:rPr lang="sv-SE" b="1" smtClean="0">
                <a:solidFill>
                  <a:srgbClr val="000000"/>
                </a:solidFill>
                <a:latin typeface="Arial" pitchFamily="34" charset="0"/>
                <a:cs typeface="Times New Roman" pitchFamily="18" charset="0"/>
              </a:rPr>
              <a:t>; religion, patriarkal kvinnosyn, auktorit</a:t>
            </a:r>
            <a:r>
              <a:rPr lang="sv-SE" b="1" smtClean="0">
                <a:solidFill>
                  <a:srgbClr val="000000"/>
                </a:solidFill>
                <a:latin typeface="Times New Roman" pitchFamily="18" charset="0"/>
                <a:cs typeface="Times New Roman" pitchFamily="18" charset="0"/>
              </a:rPr>
              <a:t>ä</a:t>
            </a:r>
            <a:r>
              <a:rPr lang="sv-SE" b="1" smtClean="0">
                <a:solidFill>
                  <a:srgbClr val="000000"/>
                </a:solidFill>
                <a:latin typeface="Arial" pitchFamily="34" charset="0"/>
                <a:cs typeface="Times New Roman" pitchFamily="18" charset="0"/>
              </a:rPr>
              <a:t>r syn p</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 ledarskap och </a:t>
            </a:r>
            <a:r>
              <a:rPr lang="sv-SE" b="1" smtClean="0">
                <a:solidFill>
                  <a:srgbClr val="000000"/>
                </a:solidFill>
                <a:latin typeface="Times New Roman" pitchFamily="18" charset="0"/>
                <a:cs typeface="Times New Roman" pitchFamily="18" charset="0"/>
              </a:rPr>
              <a:t>”</a:t>
            </a:r>
            <a:r>
              <a:rPr lang="sv-SE" b="1" smtClean="0">
                <a:solidFill>
                  <a:srgbClr val="000000"/>
                </a:solidFill>
                <a:latin typeface="Arial" pitchFamily="34" charset="0"/>
                <a:cs typeface="Times New Roman" pitchFamily="18" charset="0"/>
              </a:rPr>
              <a:t>kulturella egenskaper</a:t>
            </a:r>
            <a:r>
              <a:rPr lang="sv-SE" b="1" smtClean="0">
                <a:solidFill>
                  <a:srgbClr val="000000"/>
                </a:solidFill>
                <a:latin typeface="Times New Roman" pitchFamily="18" charset="0"/>
                <a:cs typeface="Times New Roman" pitchFamily="18" charset="0"/>
              </a:rPr>
              <a:t>”</a:t>
            </a:r>
            <a:r>
              <a:rPr lang="sv-SE" b="1" smtClean="0">
                <a:solidFill>
                  <a:srgbClr val="000000"/>
                </a:solidFill>
                <a:latin typeface="Arial" pitchFamily="34" charset="0"/>
                <a:cs typeface="Times New Roman" pitchFamily="18" charset="0"/>
              </a:rPr>
              <a:t> eller brister i spr</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k, utbildning, </a:t>
            </a:r>
            <a:r>
              <a:rPr lang="sv-SE" b="1" smtClean="0">
                <a:solidFill>
                  <a:srgbClr val="000000"/>
                </a:solidFill>
                <a:latin typeface="Times New Roman" pitchFamily="18" charset="0"/>
                <a:cs typeface="Times New Roman" pitchFamily="18" charset="0"/>
              </a:rPr>
              <a:t>”</a:t>
            </a:r>
            <a:r>
              <a:rPr lang="sv-SE" b="1" smtClean="0">
                <a:solidFill>
                  <a:srgbClr val="000000"/>
                </a:solidFill>
                <a:latin typeface="Arial" pitchFamily="34" charset="0"/>
                <a:cs typeface="Times New Roman" pitchFamily="18" charset="0"/>
              </a:rPr>
              <a:t>svenska koder</a:t>
            </a:r>
            <a:r>
              <a:rPr lang="sv-SE" b="1" smtClean="0">
                <a:solidFill>
                  <a:srgbClr val="000000"/>
                </a:solidFill>
                <a:latin typeface="Times New Roman" pitchFamily="18" charset="0"/>
                <a:cs typeface="Times New Roman" pitchFamily="18" charset="0"/>
              </a:rPr>
              <a:t>”</a:t>
            </a:r>
            <a:r>
              <a:rPr lang="sv-SE" b="1" smtClean="0">
                <a:solidFill>
                  <a:srgbClr val="000000"/>
                </a:solidFill>
                <a:latin typeface="Arial" pitchFamily="34" charset="0"/>
                <a:cs typeface="Times New Roman" pitchFamily="18" charset="0"/>
              </a:rPr>
              <a:t>. V</a:t>
            </a:r>
            <a:r>
              <a:rPr lang="sv-SE" b="1" smtClean="0">
                <a:solidFill>
                  <a:srgbClr val="000000"/>
                </a:solidFill>
                <a:latin typeface="Times New Roman" pitchFamily="18" charset="0"/>
                <a:cs typeface="Times New Roman" pitchFamily="18" charset="0"/>
              </a:rPr>
              <a:t>ä</a:t>
            </a:r>
            <a:r>
              <a:rPr lang="sv-SE" b="1" smtClean="0">
                <a:solidFill>
                  <a:srgbClr val="000000"/>
                </a:solidFill>
                <a:latin typeface="Arial" pitchFamily="34" charset="0"/>
                <a:cs typeface="Times New Roman" pitchFamily="18" charset="0"/>
              </a:rPr>
              <a:t>ldigt lite p</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 diskriminering. </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tg</a:t>
            </a:r>
            <a:r>
              <a:rPr lang="sv-SE" b="1" smtClean="0">
                <a:solidFill>
                  <a:srgbClr val="000000"/>
                </a:solidFill>
                <a:latin typeface="Times New Roman" pitchFamily="18" charset="0"/>
                <a:cs typeface="Times New Roman" pitchFamily="18" charset="0"/>
              </a:rPr>
              <a:t>ä</a:t>
            </a:r>
            <a:r>
              <a:rPr lang="sv-SE" b="1" smtClean="0">
                <a:solidFill>
                  <a:srgbClr val="000000"/>
                </a:solidFill>
                <a:latin typeface="Arial" pitchFamily="34" charset="0"/>
                <a:cs typeface="Times New Roman" pitchFamily="18" charset="0"/>
              </a:rPr>
              <a:t>rder som leder till pyssels</a:t>
            </a:r>
            <a:r>
              <a:rPr lang="sv-SE" b="1" smtClean="0">
                <a:solidFill>
                  <a:srgbClr val="000000"/>
                </a:solidFill>
                <a:latin typeface="Times New Roman" pitchFamily="18" charset="0"/>
                <a:cs typeface="Times New Roman" pitchFamily="18" charset="0"/>
              </a:rPr>
              <a:t>ä</a:t>
            </a:r>
            <a:r>
              <a:rPr lang="sv-SE" b="1" smtClean="0">
                <a:solidFill>
                  <a:srgbClr val="000000"/>
                </a:solidFill>
                <a:latin typeface="Arial" pitchFamily="34" charset="0"/>
                <a:cs typeface="Times New Roman" pitchFamily="18" charset="0"/>
              </a:rPr>
              <a:t>ttning snarare </a:t>
            </a:r>
            <a:r>
              <a:rPr lang="sv-SE" b="1" smtClean="0">
                <a:solidFill>
                  <a:srgbClr val="000000"/>
                </a:solidFill>
                <a:latin typeface="Times New Roman" pitchFamily="18" charset="0"/>
                <a:cs typeface="Times New Roman" pitchFamily="18" charset="0"/>
              </a:rPr>
              <a:t>ä</a:t>
            </a:r>
            <a:r>
              <a:rPr lang="sv-SE" b="1" smtClean="0">
                <a:solidFill>
                  <a:srgbClr val="000000"/>
                </a:solidFill>
                <a:latin typeface="Arial" pitchFamily="34" charset="0"/>
                <a:cs typeface="Times New Roman" pitchFamily="18" charset="0"/>
              </a:rPr>
              <a:t>n syssels</a:t>
            </a:r>
            <a:r>
              <a:rPr lang="sv-SE" b="1" smtClean="0">
                <a:solidFill>
                  <a:srgbClr val="000000"/>
                </a:solidFill>
                <a:latin typeface="Times New Roman" pitchFamily="18" charset="0"/>
                <a:cs typeface="Times New Roman" pitchFamily="18" charset="0"/>
              </a:rPr>
              <a:t>ä</a:t>
            </a:r>
            <a:r>
              <a:rPr lang="sv-SE" b="1" smtClean="0">
                <a:solidFill>
                  <a:srgbClr val="000000"/>
                </a:solidFill>
                <a:latin typeface="Arial" pitchFamily="34" charset="0"/>
                <a:cs typeface="Times New Roman" pitchFamily="18" charset="0"/>
              </a:rPr>
              <a:t>ttning</a:t>
            </a:r>
          </a:p>
          <a:p>
            <a:pPr marL="228600" indent="-228600" eaLnBrk="1" hangingPunct="1">
              <a:buFont typeface="Wingdings" pitchFamily="2" charset="2"/>
              <a:buNone/>
            </a:pPr>
            <a:r>
              <a:rPr lang="sv-SE" b="1" smtClean="0">
                <a:solidFill>
                  <a:srgbClr val="000000"/>
                </a:solidFill>
                <a:latin typeface="Arial" pitchFamily="34" charset="0"/>
                <a:cs typeface="Times New Roman" pitchFamily="18" charset="0"/>
              </a:rPr>
              <a:t>BOENDE - etnisk segregering som samspelar med klass och arbete. Utv</a:t>
            </a:r>
            <a:r>
              <a:rPr lang="sv-SE" b="1" smtClean="0">
                <a:solidFill>
                  <a:srgbClr val="000000"/>
                </a:solidFill>
                <a:latin typeface="Times New Roman" pitchFamily="18" charset="0"/>
                <a:cs typeface="Times New Roman" pitchFamily="18" charset="0"/>
              </a:rPr>
              <a:t>ä</a:t>
            </a:r>
            <a:r>
              <a:rPr lang="sv-SE" b="1" smtClean="0">
                <a:solidFill>
                  <a:srgbClr val="000000"/>
                </a:solidFill>
                <a:latin typeface="Arial" pitchFamily="34" charset="0"/>
                <a:cs typeface="Times New Roman" pitchFamily="18" charset="0"/>
              </a:rPr>
              <a:t>rderingar av satsningarna p</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 </a:t>
            </a:r>
            <a:r>
              <a:rPr lang="sv-SE" b="1" smtClean="0">
                <a:solidFill>
                  <a:srgbClr val="000000"/>
                </a:solidFill>
                <a:latin typeface="Times New Roman" pitchFamily="18" charset="0"/>
                <a:cs typeface="Times New Roman" pitchFamily="18" charset="0"/>
              </a:rPr>
              <a:t>”</a:t>
            </a:r>
            <a:r>
              <a:rPr lang="sv-SE" b="1" smtClean="0">
                <a:solidFill>
                  <a:srgbClr val="000000"/>
                </a:solidFill>
                <a:latin typeface="Arial" pitchFamily="34" charset="0"/>
                <a:cs typeface="Times New Roman" pitchFamily="18" charset="0"/>
              </a:rPr>
              <a:t>utsatta</a:t>
            </a:r>
            <a:r>
              <a:rPr lang="sv-SE" b="1" smtClean="0">
                <a:solidFill>
                  <a:srgbClr val="000000"/>
                </a:solidFill>
                <a:latin typeface="Times New Roman" pitchFamily="18" charset="0"/>
                <a:cs typeface="Times New Roman" pitchFamily="18" charset="0"/>
              </a:rPr>
              <a:t>”</a:t>
            </a:r>
            <a:r>
              <a:rPr lang="sv-SE" b="1" smtClean="0">
                <a:solidFill>
                  <a:srgbClr val="000000"/>
                </a:solidFill>
                <a:latin typeface="Arial" pitchFamily="34" charset="0"/>
                <a:cs typeface="Times New Roman" pitchFamily="18" charset="0"/>
              </a:rPr>
              <a:t> omr</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den tyder p</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 att de knappast p</a:t>
            </a:r>
            <a:r>
              <a:rPr lang="sv-SE" b="1" smtClean="0">
                <a:solidFill>
                  <a:srgbClr val="000000"/>
                </a:solidFill>
                <a:latin typeface="Times New Roman" pitchFamily="18" charset="0"/>
                <a:cs typeface="Times New Roman" pitchFamily="18" charset="0"/>
              </a:rPr>
              <a:t>å</a:t>
            </a:r>
            <a:r>
              <a:rPr lang="sv-SE" b="1" smtClean="0">
                <a:solidFill>
                  <a:srgbClr val="000000"/>
                </a:solidFill>
                <a:latin typeface="Arial" pitchFamily="34" charset="0"/>
                <a:cs typeface="Times New Roman" pitchFamily="18" charset="0"/>
              </a:rPr>
              <a:t>verkar segregation. Fokuserar symtomen och inte orsaker som rasism och diskriminering</a:t>
            </a:r>
          </a:p>
          <a:p>
            <a:pPr marL="228600" indent="-228600" eaLnBrk="1" hangingPunct="1">
              <a:buFont typeface="Wingdings" pitchFamily="2" charset="2"/>
              <a:buNone/>
            </a:pPr>
            <a:endParaRPr lang="sv-SE" b="1" smtClean="0">
              <a:solidFill>
                <a:srgbClr val="000000"/>
              </a:solidFill>
              <a:latin typeface="Arial" pitchFamily="34" charset="0"/>
              <a:cs typeface="Times New Roman" pitchFamily="18" charset="0"/>
            </a:endParaRPr>
          </a:p>
          <a:p>
            <a:pPr marL="228600" indent="-228600" eaLnBrk="1" hangingPunct="1">
              <a:buFont typeface="Wingdings" pitchFamily="2" charset="2"/>
              <a:buNone/>
            </a:pPr>
            <a:endParaRPr lang="sv-SE" smtClean="0">
              <a:latin typeface="Arial" pitchFamily="34" charset="0"/>
              <a:cs typeface="Times New Roman" pitchFamily="18" charset="0"/>
            </a:endParaRPr>
          </a:p>
          <a:p>
            <a:pPr marL="228600" indent="-228600" eaLnBrk="1" hangingPunct="1"/>
            <a:endParaRPr lang="sv-SE" smtClean="0">
              <a:latin typeface="Arial" pitchFamily="34"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sv-SE" smtClean="0">
              <a:latin typeface="Arial" pitchFamily="34" charset="0"/>
            </a:endParaRPr>
          </a:p>
          <a:p>
            <a:endParaRPr lang="sv-SE"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tshållare för bildobjekt 1"/>
          <p:cNvSpPr>
            <a:spLocks noGrp="1" noRot="1" noChangeAspect="1" noTextEdit="1"/>
          </p:cNvSpPr>
          <p:nvPr>
            <p:ph type="sldImg"/>
          </p:nvPr>
        </p:nvSpPr>
        <p:spPr>
          <a:ln/>
        </p:spPr>
      </p:sp>
      <p:sp>
        <p:nvSpPr>
          <p:cNvPr id="61443" name="Platshållare för anteckningar 2"/>
          <p:cNvSpPr>
            <a:spLocks noGrp="1"/>
          </p:cNvSpPr>
          <p:nvPr>
            <p:ph type="body" idx="1"/>
          </p:nvPr>
        </p:nvSpPr>
        <p:spPr>
          <a:noFill/>
          <a:ln/>
        </p:spPr>
        <p:txBody>
          <a:bodyPr/>
          <a:lstStyle/>
          <a:p>
            <a:r>
              <a:rPr lang="sv-SE" smtClean="0">
                <a:latin typeface="Arial" pitchFamily="34" charset="0"/>
              </a:rPr>
              <a:t>Vi upplever diskriminering/förtryck</a:t>
            </a:r>
          </a:p>
          <a:p>
            <a:endParaRPr lang="sv-SE" smtClean="0">
              <a:latin typeface="Arial" pitchFamily="34" charset="0"/>
            </a:endParaRPr>
          </a:p>
          <a:p>
            <a:r>
              <a:rPr lang="sv-SE" smtClean="0">
                <a:latin typeface="Arial" pitchFamily="34" charset="0"/>
              </a:rPr>
              <a:t>Mobilisering av de berörda. Gemensamma mål och fokus. Kunskapsbas.</a:t>
            </a:r>
          </a:p>
          <a:p>
            <a:endParaRPr lang="sv-SE" smtClean="0">
              <a:latin typeface="Arial" pitchFamily="34" charset="0"/>
            </a:endParaRPr>
          </a:p>
          <a:p>
            <a:r>
              <a:rPr lang="sv-SE" smtClean="0">
                <a:latin typeface="Arial" pitchFamily="34" charset="0"/>
              </a:rPr>
              <a:t>Leder till lagar och myndigheter. </a:t>
            </a:r>
          </a:p>
          <a:p>
            <a:endParaRPr lang="sv-SE" smtClean="0">
              <a:latin typeface="Arial" pitchFamily="34" charset="0"/>
            </a:endParaRPr>
          </a:p>
          <a:p>
            <a:pPr eaLnBrk="1" hangingPunct="1"/>
            <a:r>
              <a:rPr lang="sv-SE" smtClean="0">
                <a:latin typeface="Arial" pitchFamily="34" charset="0"/>
              </a:rPr>
              <a:t>Framsteg har ofta gjorts pga att vissa faktorer som mobilisering, ”juridik” som fokus och forskning samspelat – dvs när en riktad sprängkraft (RSK) uppnås som samlar den makt som även de berörda besitter och maktstrukturer går med på vissa framsteg</a:t>
            </a:r>
          </a:p>
          <a:p>
            <a:pPr eaLnBrk="1" hangingPunct="1"/>
            <a:r>
              <a:rPr lang="sv-SE" smtClean="0">
                <a:latin typeface="Arial" pitchFamily="34" charset="0"/>
              </a:rPr>
              <a:t>Dessa framsteg utgörs av t ex antidiskriminerinslagar och myndigheter</a:t>
            </a:r>
            <a:endParaRPr lang="sv-SE" sz="1000" smtClean="0">
              <a:latin typeface="Arial" pitchFamily="34" charset="0"/>
            </a:endParaRPr>
          </a:p>
          <a:p>
            <a:pPr eaLnBrk="1" hangingPunct="1"/>
            <a:r>
              <a:rPr lang="sv-SE" smtClean="0">
                <a:latin typeface="Arial" pitchFamily="34" charset="0"/>
              </a:rPr>
              <a:t>Antislaveriet, kvinnorörelsen (den tidiga och dagens), handikapprörelsen, HBT-rörelsen, starting line group…</a:t>
            </a:r>
          </a:p>
          <a:p>
            <a:endParaRPr lang="sv-SE" smtClean="0">
              <a:latin typeface="Arial" pitchFamily="34" charset="0"/>
            </a:endParaRPr>
          </a:p>
        </p:txBody>
      </p:sp>
      <p:sp>
        <p:nvSpPr>
          <p:cNvPr id="61444" name="Platshållare för bildnummer 3"/>
          <p:cNvSpPr>
            <a:spLocks noGrp="1"/>
          </p:cNvSpPr>
          <p:nvPr>
            <p:ph type="sldNum" sz="quarter" idx="5"/>
          </p:nvPr>
        </p:nvSpPr>
        <p:spPr>
          <a:noFill/>
        </p:spPr>
        <p:txBody>
          <a:bodyPr/>
          <a:lstStyle/>
          <a:p>
            <a:fld id="{33C9230A-8C57-4B00-98E6-852CEBFE98E2}"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p:cNvSpPr>
            <a:spLocks noGrp="1" noRot="1" noChangeAspect="1" noTextEdit="1"/>
          </p:cNvSpPr>
          <p:nvPr>
            <p:ph type="sldImg"/>
          </p:nvPr>
        </p:nvSpPr>
        <p:spPr>
          <a:ln/>
        </p:spPr>
      </p:sp>
      <p:sp>
        <p:nvSpPr>
          <p:cNvPr id="62467" name="Platshållare för anteckningar 2"/>
          <p:cNvSpPr>
            <a:spLocks noGrp="1"/>
          </p:cNvSpPr>
          <p:nvPr>
            <p:ph type="body" idx="1"/>
          </p:nvPr>
        </p:nvSpPr>
        <p:spPr>
          <a:noFill/>
          <a:ln/>
        </p:spPr>
        <p:txBody>
          <a:bodyPr/>
          <a:lstStyle/>
          <a:p>
            <a:r>
              <a:rPr lang="sv-SE" smtClean="0">
                <a:latin typeface="Arial" pitchFamily="34" charset="0"/>
              </a:rPr>
              <a:t>I normala fall – när civilrättsliga lagar antas finns det parter som är någorlunda jämbördiga som kommer att driva på normutvecklingen genom processer, opinionsbildning, utveckling av praxis. </a:t>
            </a:r>
          </a:p>
          <a:p>
            <a:endParaRPr lang="sv-SE" smtClean="0">
              <a:latin typeface="Arial" pitchFamily="34" charset="0"/>
            </a:endParaRPr>
          </a:p>
          <a:p>
            <a:r>
              <a:rPr lang="sv-SE" smtClean="0">
                <a:latin typeface="Arial" pitchFamily="34" charset="0"/>
              </a:rPr>
              <a:t>På vissa områden har man kommit fram till att det inte  räcker med den normala implementeringsprocessen. Förenklat kan man säga att särskilda myndigheter utses eller andra åtgärder vidtas på grund av obalansen i makten när det gäller sakfrågan. Och en misstanke att förändringsprocessen skulle ske alltför långsamt. Under de sista 50 åren har man sett detta i synnerhet i förhållande till miljörätt, konsumenträtt och lika rättigheter och möjligheter.  </a:t>
            </a:r>
          </a:p>
        </p:txBody>
      </p:sp>
      <p:sp>
        <p:nvSpPr>
          <p:cNvPr id="62468" name="Platshållare för bildnummer 3"/>
          <p:cNvSpPr>
            <a:spLocks noGrp="1"/>
          </p:cNvSpPr>
          <p:nvPr>
            <p:ph type="sldNum" sz="quarter" idx="5"/>
          </p:nvPr>
        </p:nvSpPr>
        <p:spPr>
          <a:noFill/>
        </p:spPr>
        <p:txBody>
          <a:bodyPr/>
          <a:lstStyle/>
          <a:p>
            <a:fld id="{5F38CBBD-3B83-4E23-B5D8-FD0C9A099ED7}"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AD585D8-EBAC-4536-87DA-08D06BD573EC}" type="slidenum">
              <a:rPr lang="sv-SE" smtClean="0">
                <a:latin typeface="Arial" pitchFamily="34" charset="0"/>
              </a:rPr>
              <a:pPr/>
              <a:t>26</a:t>
            </a:fld>
            <a:endParaRPr lang="sv-SE"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06463" y="4714875"/>
            <a:ext cx="4984750" cy="4467225"/>
          </a:xfrm>
          <a:noFill/>
          <a:ln/>
        </p:spPr>
        <p:txBody>
          <a:bodyPr/>
          <a:lstStyle/>
          <a:p>
            <a:pPr marL="228600" indent="-228600" eaLnBrk="1" hangingPunct="1"/>
            <a:r>
              <a:rPr lang="sv-SE" smtClean="0">
                <a:latin typeface="Arial" pitchFamily="34" charset="0"/>
                <a:cs typeface="Times New Roman" pitchFamily="18" charset="0"/>
              </a:rPr>
              <a:t>Vilken bild tror ni att svenskarna tror på?</a:t>
            </a:r>
          </a:p>
          <a:p>
            <a:pPr marL="228600" indent="-228600" eaLnBrk="1" hangingPunct="1"/>
            <a:r>
              <a:rPr lang="sv-SE" smtClean="0">
                <a:latin typeface="Arial" pitchFamily="34" charset="0"/>
                <a:cs typeface="Times New Roman" pitchFamily="18" charset="0"/>
              </a:rPr>
              <a:t>Vilken bild tror ni att invandrarna tror på</a:t>
            </a:r>
          </a:p>
          <a:p>
            <a:pPr marL="228600" indent="-228600" eaLnBrk="1" hangingPunct="1"/>
            <a:endParaRPr lang="sv-SE" smtClean="0">
              <a:latin typeface="Arial" pitchFamily="34" charset="0"/>
              <a:cs typeface="Times New Roman" pitchFamily="18" charset="0"/>
            </a:endParaRPr>
          </a:p>
          <a:p>
            <a:pPr marL="228600" indent="-228600" eaLnBrk="1" hangingPunct="1"/>
            <a:r>
              <a:rPr lang="sv-SE" smtClean="0">
                <a:latin typeface="Arial" pitchFamily="34" charset="0"/>
                <a:cs typeface="Times New Roman" pitchFamily="18" charset="0"/>
              </a:rPr>
              <a:t> </a:t>
            </a:r>
          </a:p>
          <a:p>
            <a:pPr marL="228600" indent="-228600" eaLnBrk="1" hangingPunct="1"/>
            <a:endParaRPr lang="sv-SE" smtClean="0">
              <a:latin typeface="Arial" pitchFamily="34" charset="0"/>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1CBB96-7C6E-4FE3-A6A2-BFEF04F82CD4}" type="slidenum">
              <a:rPr lang="sv-SE" smtClean="0">
                <a:latin typeface="Arial" pitchFamily="34" charset="0"/>
              </a:rPr>
              <a:pPr/>
              <a:t>27</a:t>
            </a:fld>
            <a:endParaRPr lang="sv-SE"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228600" indent="-228600" eaLnBrk="1" hangingPunct="1"/>
            <a:endParaRPr lang="sv-SE" smtClean="0">
              <a:latin typeface="Arial" pitchFamily="34" charset="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DE62DEC-5B1A-4269-BFB1-6DBBD51E53FB}" type="slidenum">
              <a:rPr lang="sv-SE" smtClean="0">
                <a:latin typeface="Arial" pitchFamily="34" charset="0"/>
              </a:rPr>
              <a:pPr/>
              <a:t>28</a:t>
            </a:fld>
            <a:endParaRPr lang="sv-SE"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06463" y="4714875"/>
            <a:ext cx="4984750" cy="4467225"/>
          </a:xfrm>
          <a:noFill/>
          <a:ln/>
        </p:spPr>
        <p:txBody>
          <a:bodyPr/>
          <a:lstStyle/>
          <a:p>
            <a:pPr marL="228600" indent="-228600" eaLnBrk="1" hangingPunct="1"/>
            <a:endParaRPr lang="sv-SE" smtClean="0">
              <a:latin typeface="Arial" pitchFamily="34" charset="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39AD1C9-A140-44BD-A8C4-FC5E9E826B30}" type="slidenum">
              <a:rPr lang="sv-SE" smtClean="0">
                <a:latin typeface="Arial" pitchFamily="34" charset="0"/>
                <a:cs typeface="Arial" pitchFamily="34" charset="0"/>
              </a:rPr>
              <a:pPr/>
              <a:t>30</a:t>
            </a:fld>
            <a:endParaRPr lang="sv-SE" smtClean="0">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06463" y="4714875"/>
            <a:ext cx="4984750" cy="4467225"/>
          </a:xfrm>
          <a:noFill/>
          <a:ln/>
        </p:spPr>
        <p:txBody>
          <a:bodyPr/>
          <a:lstStyle/>
          <a:p>
            <a:pPr marL="228600" indent="-228600" eaLnBrk="1" hangingPunct="1"/>
            <a:endParaRPr lang="sv-SE" smtClean="0">
              <a:latin typeface="Arial" pitchFamily="34"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F50CAD16-7FE6-48E8-92D4-8F8F76A83ADE}" type="slidenum">
              <a:rPr lang="sv-SE" smtClean="0"/>
              <a:pPr/>
              <a:t>3</a:t>
            </a:fld>
            <a:endParaRPr lang="sv-SE"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08313EC-0D83-4C41-AC60-AE8BBDD1C92B}" type="slidenum">
              <a:rPr lang="en-US" smtClean="0">
                <a:latin typeface="Arial" pitchFamily="34" charset="0"/>
              </a:rPr>
              <a:pPr/>
              <a:t>4</a:t>
            </a:fld>
            <a:endParaRPr lang="en-US" smtClean="0">
              <a:latin typeface="Arial" pitchFamily="34" charset="0"/>
            </a:endParaRPr>
          </a:p>
        </p:txBody>
      </p:sp>
      <p:sp>
        <p:nvSpPr>
          <p:cNvPr id="46083" name="Text Box 1"/>
          <p:cNvSpPr txBox="1">
            <a:spLocks noChangeArrowheads="1"/>
          </p:cNvSpPr>
          <p:nvPr/>
        </p:nvSpPr>
        <p:spPr bwMode="auto">
          <a:xfrm>
            <a:off x="912813" y="746125"/>
            <a:ext cx="4975225" cy="3722688"/>
          </a:xfrm>
          <a:prstGeom prst="rect">
            <a:avLst/>
          </a:prstGeom>
          <a:solidFill>
            <a:srgbClr val="FFFFFF"/>
          </a:solidFill>
          <a:ln w="9525">
            <a:solidFill>
              <a:srgbClr val="000000"/>
            </a:solidFill>
            <a:miter lim="800000"/>
            <a:headEnd/>
            <a:tailEnd/>
          </a:ln>
        </p:spPr>
        <p:txBody>
          <a:bodyPr wrap="none" lIns="90306" tIns="45153" rIns="90306" bIns="45153" anchor="ctr"/>
          <a:lstStyle/>
          <a:p>
            <a:endParaRPr lang="sv-SE"/>
          </a:p>
        </p:txBody>
      </p:sp>
      <p:sp>
        <p:nvSpPr>
          <p:cNvPr id="46084" name="Rectangle 2"/>
          <p:cNvSpPr>
            <a:spLocks noGrp="1" noChangeArrowheads="1"/>
          </p:cNvSpPr>
          <p:nvPr>
            <p:ph type="body"/>
          </p:nvPr>
        </p:nvSpPr>
        <p:spPr>
          <a:xfrm>
            <a:off x="908050" y="4714875"/>
            <a:ext cx="4983163" cy="4468813"/>
          </a:xfrm>
          <a:noFill/>
          <a:ln/>
        </p:spPr>
        <p:txBody>
          <a:bodyPr wrap="none" anchor="ctr"/>
          <a:lstStyle/>
          <a:p>
            <a:r>
              <a:rPr lang="sv-SE" smtClean="0">
                <a:latin typeface="Arial" pitchFamily="34" charset="0"/>
              </a:rPr>
              <a:t>Institutionell rasism/strukturell diskriminering påverkar enskildas beteende – vilket i sin tur leder till en förstärkning av den institutionella rasism.</a:t>
            </a:r>
          </a:p>
          <a:p>
            <a:endParaRPr lang="sv-SE" smtClean="0">
              <a:latin typeface="Arial" pitchFamily="34" charset="0"/>
            </a:endParaRPr>
          </a:p>
          <a:p>
            <a:r>
              <a:rPr lang="sv-SE" smtClean="0">
                <a:latin typeface="Arial" pitchFamily="34" charset="0"/>
              </a:rPr>
              <a:t>Här måste man fråga sig om de extrema uttryck är de viktiga i Sverige, eller det som kan kallas vardagsrsrasism som kommer bla till uttryck i diskrimnering på arbetsmarknaden och bostadmarknaden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DA328E5-FA27-49C5-BEA5-9A595284C625}" type="slidenum">
              <a:rPr lang="sv-SE" smtClean="0">
                <a:latin typeface="Arial" pitchFamily="34" charset="0"/>
              </a:rPr>
              <a:pPr/>
              <a:t>5</a:t>
            </a:fld>
            <a:endParaRPr lang="sv-SE"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06463" y="4714875"/>
            <a:ext cx="4984750" cy="4467225"/>
          </a:xfrm>
          <a:noFill/>
          <a:ln/>
        </p:spPr>
        <p:txBody>
          <a:bodyPr/>
          <a:lstStyle/>
          <a:p>
            <a:pPr eaLnBrk="1" hangingPunct="1"/>
            <a:endParaRPr lang="sv-S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BBF0B8E-AA9F-498E-877C-C138B2C6BC94}" type="slidenum">
              <a:rPr lang="sv-SE" smtClean="0">
                <a:latin typeface="Arial" pitchFamily="34" charset="0"/>
              </a:rPr>
              <a:pPr/>
              <a:t>6</a:t>
            </a:fld>
            <a:endParaRPr lang="sv-SE"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228600" indent="-228600">
              <a:spcBef>
                <a:spcPct val="0"/>
              </a:spcBef>
            </a:pPr>
            <a:r>
              <a:rPr lang="sv-SE" smtClean="0">
                <a:latin typeface="Arial" pitchFamily="34" charset="0"/>
                <a:cs typeface="Arial" pitchFamily="34" charset="0"/>
              </a:rPr>
              <a:t>Earl Warren, ordförande i högsta domstolen i USA under det oroliga 1950 och 60-talet, hade en kärnfull kommentarer om användningen av lagen i förhållande till diskriminering. </a:t>
            </a:r>
            <a:r>
              <a:rPr lang="en-GB" smtClean="0">
                <a:latin typeface="Arial" pitchFamily="34" charset="0"/>
                <a:cs typeface="Arial" pitchFamily="34" charset="0"/>
              </a:rPr>
              <a:t>(Chief Justice, A Biography of Earl Warren, author Ed Cray, 1997).</a:t>
            </a:r>
            <a:endParaRPr lang="sv-SE" smtClean="0">
              <a:latin typeface="Arial" pitchFamily="34" charset="0"/>
              <a:cs typeface="Times New Roman" pitchFamily="18" charset="0"/>
            </a:endParaRPr>
          </a:p>
          <a:p>
            <a:pPr marL="228600" indent="-228600">
              <a:spcBef>
                <a:spcPct val="0"/>
              </a:spcBef>
            </a:pPr>
            <a:r>
              <a:rPr lang="en-GB" smtClean="0">
                <a:latin typeface="Arial" pitchFamily="34" charset="0"/>
                <a:cs typeface="Arial" pitchFamily="34" charset="0"/>
              </a:rPr>
              <a:t> </a:t>
            </a:r>
            <a:endParaRPr lang="sv-SE" smtClean="0">
              <a:latin typeface="Arial" pitchFamily="34" charset="0"/>
              <a:cs typeface="Times New Roman" pitchFamily="18" charset="0"/>
            </a:endParaRPr>
          </a:p>
          <a:p>
            <a:pPr marL="228600" indent="-228600">
              <a:spcBef>
                <a:spcPct val="0"/>
              </a:spcBef>
            </a:pPr>
            <a:r>
              <a:rPr lang="en-GB" b="1" smtClean="0">
                <a:latin typeface="Arial" pitchFamily="34" charset="0"/>
                <a:cs typeface="Arial" pitchFamily="34" charset="0"/>
              </a:rPr>
              <a:t>“There was ‘an invidious view which is now held by many: you can’t wipe out racial discrimination by law, only through changing the hearts and minds of men.’ “</a:t>
            </a:r>
            <a:endParaRPr lang="sv-SE" b="1" smtClean="0">
              <a:latin typeface="Arial" pitchFamily="34" charset="0"/>
              <a:cs typeface="Times New Roman" pitchFamily="18" charset="0"/>
            </a:endParaRPr>
          </a:p>
          <a:p>
            <a:pPr marL="228600" indent="-228600">
              <a:spcBef>
                <a:spcPct val="0"/>
              </a:spcBef>
            </a:pPr>
            <a:r>
              <a:rPr lang="en-GB" b="1" smtClean="0">
                <a:latin typeface="Arial" pitchFamily="34" charset="0"/>
                <a:cs typeface="Arial" pitchFamily="34" charset="0"/>
              </a:rPr>
              <a:t> </a:t>
            </a:r>
            <a:endParaRPr lang="sv-SE" smtClean="0">
              <a:latin typeface="Arial" pitchFamily="34" charset="0"/>
              <a:cs typeface="Times New Roman" pitchFamily="18" charset="0"/>
            </a:endParaRPr>
          </a:p>
          <a:p>
            <a:pPr marL="228600" indent="-228600">
              <a:spcBef>
                <a:spcPct val="0"/>
              </a:spcBef>
            </a:pPr>
            <a:r>
              <a:rPr lang="en-GB" b="1" smtClean="0">
                <a:latin typeface="Arial" pitchFamily="34" charset="0"/>
                <a:cs typeface="Arial" pitchFamily="34" charset="0"/>
              </a:rPr>
              <a:t>Warren disdained that as ‘false credo. True, prejudice cannot be wiped out, but infliction of it upon others can.’ </a:t>
            </a:r>
            <a:r>
              <a:rPr lang="sv-SE" b="1" smtClean="0">
                <a:latin typeface="Arial" pitchFamily="34" charset="0"/>
                <a:cs typeface="Arial" pitchFamily="34" charset="0"/>
              </a:rPr>
              <a:t>”</a:t>
            </a:r>
            <a:endParaRPr lang="sv-SE" smtClean="0">
              <a:latin typeface="Arial" pitchFamily="34" charset="0"/>
              <a:cs typeface="Times New Roman" pitchFamily="18" charset="0"/>
            </a:endParaRPr>
          </a:p>
          <a:p>
            <a:pPr marL="228600" indent="-228600">
              <a:spcBef>
                <a:spcPct val="0"/>
              </a:spcBef>
            </a:pPr>
            <a:r>
              <a:rPr lang="sv-SE" smtClean="0">
                <a:latin typeface="Arial" pitchFamily="34" charset="0"/>
                <a:cs typeface="Arial" pitchFamily="34" charset="0"/>
              </a:rPr>
              <a:t> </a:t>
            </a:r>
            <a:endParaRPr lang="sv-SE" smtClean="0">
              <a:latin typeface="Arial" pitchFamily="34" charset="0"/>
              <a:cs typeface="Times New Roman" pitchFamily="18" charset="0"/>
            </a:endParaRPr>
          </a:p>
          <a:p>
            <a:pPr marL="228600" indent="-228600">
              <a:spcBef>
                <a:spcPct val="0"/>
              </a:spcBef>
            </a:pPr>
            <a:r>
              <a:rPr lang="sv-SE" smtClean="0">
                <a:latin typeface="Arial" pitchFamily="34" charset="0"/>
                <a:cs typeface="Arial" pitchFamily="34" charset="0"/>
              </a:rPr>
              <a:t>(Det fanns en teori som delades av många: du kan inte stoppa rasdiskriminering genom lagar, endast genom att ändra människors attityder. Detta är en falsk sanning. Sant i den mening att man kan inte bli av med fördomar genom lagar, däremot kan tillämpning av dessa fördomar påverkas.”)</a:t>
            </a:r>
            <a:r>
              <a:rPr lang="sv-SE" smtClean="0">
                <a:latin typeface="Arial" pitchFamily="34" charset="0"/>
                <a:cs typeface="Times New Roman" pitchFamily="18"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20D5F-C68D-443F-93E0-6B2780F5236F}" type="slidenum">
              <a:rPr lang="sv-SE"/>
              <a:pPr/>
              <a:t>7</a:t>
            </a:fld>
            <a:endParaRPr lang="sv-SE"/>
          </a:p>
        </p:txBody>
      </p:sp>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A8099B4-D11C-45AF-BBD1-D7CB50E487E6}" type="slidenum">
              <a:rPr lang="sv-SE" smtClean="0">
                <a:latin typeface="Arial" pitchFamily="34" charset="0"/>
              </a:rPr>
              <a:pPr/>
              <a:t>9</a:t>
            </a:fld>
            <a:endParaRPr lang="sv-SE"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06463" y="4714875"/>
            <a:ext cx="4984750" cy="4467225"/>
          </a:xfrm>
          <a:noFill/>
          <a:ln/>
        </p:spPr>
        <p:txBody>
          <a:bodyPr/>
          <a:lstStyle/>
          <a:p>
            <a:pPr eaLnBrk="1" hangingPunct="1"/>
            <a:endParaRPr lang="sv-SE"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FC5723F-3AD9-4A69-A233-929DA49C9F3F}" type="slidenum">
              <a:rPr lang="sv-SE" smtClean="0">
                <a:latin typeface="Arial" pitchFamily="34" charset="0"/>
              </a:rPr>
              <a:pPr/>
              <a:t>10</a:t>
            </a:fld>
            <a:endParaRPr lang="sv-SE"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06463" y="4714875"/>
            <a:ext cx="4984750" cy="4467225"/>
          </a:xfrm>
          <a:noFill/>
          <a:ln/>
        </p:spPr>
        <p:txBody>
          <a:bodyPr/>
          <a:lstStyle/>
          <a:p>
            <a:pPr eaLnBrk="1" hangingPunct="1"/>
            <a:endParaRPr lang="sv-S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6858000"/>
          </a:xfrm>
          <a:prstGeom prst="rect">
            <a:avLst/>
          </a:prstGeom>
          <a:solidFill>
            <a:schemeClr val="bg2"/>
          </a:solidFill>
          <a:ln w="9525">
            <a:solidFill>
              <a:schemeClr val="tx1"/>
            </a:solidFill>
            <a:miter lim="800000"/>
            <a:headEnd/>
            <a:tailEnd/>
          </a:ln>
          <a:effectLst/>
        </p:spPr>
        <p:txBody>
          <a:bodyPr wrap="none" anchor="ctr"/>
          <a:lstStyle/>
          <a:p>
            <a:pPr>
              <a:defRPr/>
            </a:pPr>
            <a:endParaRPr lang="sv-SE" dirty="0">
              <a:latin typeface="Arial" charset="0"/>
            </a:endParaRPr>
          </a:p>
        </p:txBody>
      </p:sp>
      <p:pic>
        <p:nvPicPr>
          <p:cNvPr id="5" name="Picture 8" descr="VitGubbe"/>
          <p:cNvPicPr>
            <a:picLocks noChangeAspect="1" noChangeArrowheads="1"/>
          </p:cNvPicPr>
          <p:nvPr/>
        </p:nvPicPr>
        <p:blipFill>
          <a:blip r:embed="rId2"/>
          <a:srcRect/>
          <a:stretch>
            <a:fillRect/>
          </a:stretch>
        </p:blipFill>
        <p:spPr bwMode="auto">
          <a:xfrm>
            <a:off x="6791325" y="2905125"/>
            <a:ext cx="2027238" cy="3721100"/>
          </a:xfrm>
          <a:prstGeom prst="rect">
            <a:avLst/>
          </a:prstGeom>
          <a:noFill/>
          <a:ln w="9525">
            <a:noFill/>
            <a:miter lim="800000"/>
            <a:headEnd/>
            <a:tailEnd/>
          </a:ln>
        </p:spPr>
      </p:pic>
      <p:sp>
        <p:nvSpPr>
          <p:cNvPr id="5122" name="Rectangle 2"/>
          <p:cNvSpPr>
            <a:spLocks noGrp="1" noChangeArrowheads="1"/>
          </p:cNvSpPr>
          <p:nvPr>
            <p:ph type="ctrTitle"/>
          </p:nvPr>
        </p:nvSpPr>
        <p:spPr>
          <a:xfrm>
            <a:off x="633413" y="1316038"/>
            <a:ext cx="7772400" cy="1470025"/>
          </a:xfrm>
        </p:spPr>
        <p:txBody>
          <a:bodyPr anchor="b"/>
          <a:lstStyle>
            <a:lvl1pPr>
              <a:lnSpc>
                <a:spcPts val="5100"/>
              </a:lnSpc>
              <a:defRPr sz="4700">
                <a:solidFill>
                  <a:schemeClr val="bg1"/>
                </a:solidFill>
              </a:defRPr>
            </a:lvl1pPr>
          </a:lstStyle>
          <a:p>
            <a:r>
              <a:rPr lang="sv-SE" smtClean="0"/>
              <a:t>Klicka här för att ändra format</a:t>
            </a:r>
            <a:endParaRPr lang="en-US"/>
          </a:p>
        </p:txBody>
      </p:sp>
      <p:sp>
        <p:nvSpPr>
          <p:cNvPr id="5123" name="Rectangle 3"/>
          <p:cNvSpPr>
            <a:spLocks noGrp="1" noChangeArrowheads="1"/>
          </p:cNvSpPr>
          <p:nvPr>
            <p:ph type="subTitle" idx="1"/>
          </p:nvPr>
        </p:nvSpPr>
        <p:spPr>
          <a:xfrm>
            <a:off x="628650" y="5889625"/>
            <a:ext cx="5815013" cy="838200"/>
          </a:xfrm>
        </p:spPr>
        <p:txBody>
          <a:bodyPr/>
          <a:lstStyle>
            <a:lvl1pPr marL="0" indent="0">
              <a:lnSpc>
                <a:spcPts val="2900"/>
              </a:lnSpc>
              <a:buFont typeface="Symbol" pitchFamily="18" charset="2"/>
              <a:buNone/>
              <a:defRPr sz="2000">
                <a:solidFill>
                  <a:schemeClr val="bg1"/>
                </a:solidFill>
              </a:defRPr>
            </a:lvl1pPr>
          </a:lstStyle>
          <a:p>
            <a:r>
              <a:rPr lang="sv-SE" smtClean="0"/>
              <a:t>Klicka här för att ändra format på underrubrik i bakgrunden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r>
              <a:rPr lang="en-US"/>
              <a:t>Sida </a:t>
            </a:r>
            <a:fld id="{0A6BD8E7-0B69-4DC4-BE35-6CBA8A6ED6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59563" y="1225550"/>
            <a:ext cx="2000250" cy="4824413"/>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55638" y="1225550"/>
            <a:ext cx="5851525" cy="482441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r>
              <a:rPr lang="en-US"/>
              <a:t>Sida </a:t>
            </a:r>
            <a:fld id="{51C0EBB2-22D9-46E9-B13F-C9655A1465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655638" y="1225550"/>
            <a:ext cx="8002587" cy="1065213"/>
          </a:xfr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57225" y="2114550"/>
            <a:ext cx="3924300" cy="393541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733925" y="2114550"/>
            <a:ext cx="3925888" cy="393541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6"/>
          <p:cNvSpPr>
            <a:spLocks noGrp="1" noChangeArrowheads="1"/>
          </p:cNvSpPr>
          <p:nvPr>
            <p:ph type="sldNum" sz="quarter" idx="10"/>
          </p:nvPr>
        </p:nvSpPr>
        <p:spPr>
          <a:ln/>
        </p:spPr>
        <p:txBody>
          <a:bodyPr/>
          <a:lstStyle>
            <a:lvl1pPr>
              <a:defRPr/>
            </a:lvl1pPr>
          </a:lstStyle>
          <a:p>
            <a:pPr>
              <a:defRPr/>
            </a:pPr>
            <a:r>
              <a:rPr lang="en-US"/>
              <a:t>Sida </a:t>
            </a:r>
            <a:fld id="{B58240CF-CF5C-42DA-9360-1F0867601FA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655638" y="1225550"/>
            <a:ext cx="8002587" cy="1065213"/>
          </a:xfrm>
        </p:spPr>
        <p:txBody>
          <a:bodyPr/>
          <a:lstStyle/>
          <a:p>
            <a:r>
              <a:rPr lang="sv-SE" smtClean="0"/>
              <a:t>Klicka här för att ändra format</a:t>
            </a:r>
            <a:endParaRPr lang="sv-SE"/>
          </a:p>
        </p:txBody>
      </p:sp>
      <p:sp>
        <p:nvSpPr>
          <p:cNvPr id="3" name="Platshållare för diagram 2"/>
          <p:cNvSpPr>
            <a:spLocks noGrp="1"/>
          </p:cNvSpPr>
          <p:nvPr>
            <p:ph type="chart" idx="1"/>
          </p:nvPr>
        </p:nvSpPr>
        <p:spPr>
          <a:xfrm>
            <a:off x="657225" y="2114550"/>
            <a:ext cx="8002588" cy="3935413"/>
          </a:xfrm>
        </p:spPr>
        <p:txBody>
          <a:bodyPr/>
          <a:lstStyle/>
          <a:p>
            <a:pPr lvl="0"/>
            <a:r>
              <a:rPr lang="sv-SE" noProof="0" dirty="0" smtClean="0"/>
              <a:t>Klicka på ikonen för att lägga till ett diagram</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Sida </a:t>
            </a:r>
            <a:fld id="{CACAD294-1195-4938-9223-671EC3D8D00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Rubrik, ClipArt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41400" y="1196975"/>
            <a:ext cx="7197725" cy="863600"/>
          </a:xfrm>
        </p:spPr>
        <p:txBody>
          <a:bodyPr/>
          <a:lstStyle/>
          <a:p>
            <a:r>
              <a:rPr lang="sv-SE" smtClean="0"/>
              <a:t>Klicka här för att ändra format</a:t>
            </a:r>
            <a:endParaRPr lang="sv-SE"/>
          </a:p>
        </p:txBody>
      </p:sp>
      <p:sp>
        <p:nvSpPr>
          <p:cNvPr id="3" name="Platshållare för ClipArt 2"/>
          <p:cNvSpPr>
            <a:spLocks noGrp="1"/>
          </p:cNvSpPr>
          <p:nvPr>
            <p:ph type="clipArt" sz="half" idx="1"/>
          </p:nvPr>
        </p:nvSpPr>
        <p:spPr>
          <a:xfrm>
            <a:off x="1041400" y="2205038"/>
            <a:ext cx="3522663" cy="3744912"/>
          </a:xfrm>
        </p:spPr>
        <p:txBody>
          <a:bodyPr/>
          <a:lstStyle/>
          <a:p>
            <a:pPr lvl="0"/>
            <a:r>
              <a:rPr lang="sv-SE" noProof="0" smtClean="0"/>
              <a:t>Klicka på ikonen för att lägga till en ClipArt-bild</a:t>
            </a:r>
          </a:p>
        </p:txBody>
      </p:sp>
      <p:sp>
        <p:nvSpPr>
          <p:cNvPr id="4" name="Platshållare för text 3"/>
          <p:cNvSpPr>
            <a:spLocks noGrp="1"/>
          </p:cNvSpPr>
          <p:nvPr>
            <p:ph type="body" sz="half" idx="2"/>
          </p:nvPr>
        </p:nvSpPr>
        <p:spPr>
          <a:xfrm>
            <a:off x="4716463" y="2205038"/>
            <a:ext cx="3522662" cy="37449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sv-S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r>
              <a:rPr lang="sv-SE"/>
              <a:t>paul.lappalainen@do.se</a:t>
            </a:r>
          </a:p>
        </p:txBody>
      </p:sp>
      <p:sp>
        <p:nvSpPr>
          <p:cNvPr id="7" name="Rectangle 6"/>
          <p:cNvSpPr>
            <a:spLocks noGrp="1" noChangeArrowheads="1"/>
          </p:cNvSpPr>
          <p:nvPr>
            <p:ph type="sldNum" sz="quarter" idx="12"/>
          </p:nvPr>
        </p:nvSpPr>
        <p:spPr/>
        <p:txBody>
          <a:bodyPr/>
          <a:lstStyle>
            <a:lvl1pPr>
              <a:defRPr/>
            </a:lvl1pPr>
          </a:lstStyle>
          <a:p>
            <a:pPr>
              <a:defRPr/>
            </a:pPr>
            <a:fld id="{9AD7D13C-76E1-4CA9-880D-863335A94290}"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r>
              <a:rPr lang="en-US"/>
              <a:t>Sida </a:t>
            </a:r>
            <a:fld id="{F84BD8A4-82DD-47BA-A4C9-A48D9CC753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Sida </a:t>
            </a:r>
            <a:fld id="{591845FF-AF85-4F16-AD84-B16697637A4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57225" y="2114550"/>
            <a:ext cx="3924300" cy="3935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733925" y="2114550"/>
            <a:ext cx="3925888" cy="3935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6"/>
          <p:cNvSpPr>
            <a:spLocks noGrp="1" noChangeArrowheads="1"/>
          </p:cNvSpPr>
          <p:nvPr>
            <p:ph type="sldNum" sz="quarter" idx="10"/>
          </p:nvPr>
        </p:nvSpPr>
        <p:spPr>
          <a:ln/>
        </p:spPr>
        <p:txBody>
          <a:bodyPr/>
          <a:lstStyle>
            <a:lvl1pPr>
              <a:defRPr/>
            </a:lvl1pPr>
          </a:lstStyle>
          <a:p>
            <a:pPr>
              <a:defRPr/>
            </a:pPr>
            <a:r>
              <a:rPr lang="en-US"/>
              <a:t>Sida </a:t>
            </a:r>
            <a:fld id="{135D3A4B-B589-4CCC-B172-8EB54FC6D2E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6"/>
          <p:cNvSpPr>
            <a:spLocks noGrp="1" noChangeArrowheads="1"/>
          </p:cNvSpPr>
          <p:nvPr>
            <p:ph type="sldNum" sz="quarter" idx="10"/>
          </p:nvPr>
        </p:nvSpPr>
        <p:spPr>
          <a:ln/>
        </p:spPr>
        <p:txBody>
          <a:bodyPr/>
          <a:lstStyle>
            <a:lvl1pPr>
              <a:defRPr/>
            </a:lvl1pPr>
          </a:lstStyle>
          <a:p>
            <a:pPr>
              <a:defRPr/>
            </a:pPr>
            <a:r>
              <a:rPr lang="en-US"/>
              <a:t>Sida </a:t>
            </a:r>
            <a:fld id="{216CA4F5-D775-4CBE-A2F6-EFC5161383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6"/>
          <p:cNvSpPr>
            <a:spLocks noGrp="1" noChangeArrowheads="1"/>
          </p:cNvSpPr>
          <p:nvPr>
            <p:ph type="sldNum" sz="quarter" idx="10"/>
          </p:nvPr>
        </p:nvSpPr>
        <p:spPr>
          <a:ln/>
        </p:spPr>
        <p:txBody>
          <a:bodyPr/>
          <a:lstStyle>
            <a:lvl1pPr>
              <a:defRPr/>
            </a:lvl1pPr>
          </a:lstStyle>
          <a:p>
            <a:pPr>
              <a:defRPr/>
            </a:pPr>
            <a:r>
              <a:rPr lang="en-US"/>
              <a:t>Sida </a:t>
            </a:r>
            <a:fld id="{38CA7AAF-DF26-4261-894B-437E847C98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t>Sida </a:t>
            </a:r>
            <a:fld id="{BD4C79B1-B384-44A7-9774-B3BD046472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Sida </a:t>
            </a:r>
            <a:fld id="{D6A343F1-F3D7-4A8B-989F-A2462E736F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Sida </a:t>
            </a:r>
            <a:fld id="{B39DDB0B-8392-44B1-BB3D-0BA3C5FE57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55638" y="1225550"/>
            <a:ext cx="8002587" cy="1065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Klicka här för att ändra format</a:t>
            </a:r>
          </a:p>
        </p:txBody>
      </p:sp>
      <p:sp>
        <p:nvSpPr>
          <p:cNvPr id="4099" name="Rectangle 3"/>
          <p:cNvSpPr>
            <a:spLocks noGrp="1" noChangeArrowheads="1"/>
          </p:cNvSpPr>
          <p:nvPr>
            <p:ph type="body" idx="1"/>
          </p:nvPr>
        </p:nvSpPr>
        <p:spPr bwMode="auto">
          <a:xfrm>
            <a:off x="657225" y="2114550"/>
            <a:ext cx="8002588" cy="3935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Klicka här för att ändra format på bakgrundstexten</a:t>
            </a:r>
          </a:p>
          <a:p>
            <a:pPr lvl="1"/>
            <a:r>
              <a:rPr lang="en-US" smtClean="0"/>
              <a:t>Nivå två</a:t>
            </a:r>
          </a:p>
          <a:p>
            <a:pPr lvl="2"/>
            <a:r>
              <a:rPr lang="en-US" smtClean="0"/>
              <a:t>Nivå tre</a:t>
            </a:r>
          </a:p>
          <a:p>
            <a:pPr lvl="3"/>
            <a:r>
              <a:rPr lang="en-US" smtClean="0"/>
              <a:t>Nivå fyra</a:t>
            </a:r>
          </a:p>
          <a:p>
            <a:pPr lvl="4"/>
            <a:r>
              <a:rPr lang="en-US" smtClean="0"/>
              <a:t>Nivå fem</a:t>
            </a:r>
          </a:p>
        </p:txBody>
      </p:sp>
      <p:sp>
        <p:nvSpPr>
          <p:cNvPr id="1030" name="Rectangle 6"/>
          <p:cNvSpPr>
            <a:spLocks noGrp="1" noChangeArrowheads="1"/>
          </p:cNvSpPr>
          <p:nvPr>
            <p:ph type="sldNum" sz="quarter" idx="4"/>
          </p:nvPr>
        </p:nvSpPr>
        <p:spPr bwMode="auto">
          <a:xfrm>
            <a:off x="6700838" y="6469063"/>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919292"/>
                </a:solidFill>
                <a:latin typeface="Arial" charset="0"/>
              </a:defRPr>
            </a:lvl1pPr>
          </a:lstStyle>
          <a:p>
            <a:pPr>
              <a:defRPr/>
            </a:pPr>
            <a:r>
              <a:rPr lang="en-US"/>
              <a:t>Sida </a:t>
            </a:r>
            <a:fld id="{ED7BE99F-D44D-442E-8C1B-818B40E1B2AC}" type="slidenum">
              <a:rPr lang="en-US"/>
              <a:pPr>
                <a:defRPr/>
              </a:pPr>
              <a:t>‹#›</a:t>
            </a:fld>
            <a:endParaRPr lang="en-US"/>
          </a:p>
        </p:txBody>
      </p:sp>
      <p:pic>
        <p:nvPicPr>
          <p:cNvPr id="4101" name="Picture 8" descr="Logga"/>
          <p:cNvPicPr>
            <a:picLocks noChangeAspect="1" noChangeArrowheads="1"/>
          </p:cNvPicPr>
          <p:nvPr/>
        </p:nvPicPr>
        <p:blipFill>
          <a:blip r:embed="rId16"/>
          <a:srcRect/>
          <a:stretch>
            <a:fillRect/>
          </a:stretch>
        </p:blipFill>
        <p:spPr bwMode="auto">
          <a:xfrm>
            <a:off x="7524750" y="341313"/>
            <a:ext cx="1233488" cy="455612"/>
          </a:xfrm>
          <a:prstGeom prst="rect">
            <a:avLst/>
          </a:prstGeom>
          <a:noFill/>
          <a:ln w="9525">
            <a:noFill/>
            <a:miter lim="800000"/>
            <a:headEnd/>
            <a:tailEnd/>
          </a:ln>
        </p:spPr>
      </p:pic>
      <p:sp>
        <p:nvSpPr>
          <p:cNvPr id="1033" name="Line 9"/>
          <p:cNvSpPr>
            <a:spLocks noChangeShapeType="1"/>
          </p:cNvSpPr>
          <p:nvPr/>
        </p:nvSpPr>
        <p:spPr bwMode="auto">
          <a:xfrm>
            <a:off x="395288" y="917575"/>
            <a:ext cx="8353425" cy="0"/>
          </a:xfrm>
          <a:prstGeom prst="line">
            <a:avLst/>
          </a:prstGeom>
          <a:noFill/>
          <a:ln w="12700">
            <a:solidFill>
              <a:srgbClr val="919292"/>
            </a:solidFill>
            <a:round/>
            <a:headEnd/>
            <a:tailEnd/>
          </a:ln>
          <a:effectLst/>
        </p:spPr>
        <p:txBody>
          <a:bodyPr/>
          <a:lstStyle/>
          <a:p>
            <a:pPr>
              <a:defRPr/>
            </a:pPr>
            <a:endParaRPr lang="sv-SE" dirty="0">
              <a:latin typeface="Arial" charset="0"/>
            </a:endParaRPr>
          </a:p>
        </p:txBody>
      </p:sp>
      <p:sp>
        <p:nvSpPr>
          <p:cNvPr id="1035" name="Line 11"/>
          <p:cNvSpPr>
            <a:spLocks noChangeShapeType="1"/>
          </p:cNvSpPr>
          <p:nvPr/>
        </p:nvSpPr>
        <p:spPr bwMode="auto">
          <a:xfrm>
            <a:off x="395288" y="6461125"/>
            <a:ext cx="8353425" cy="0"/>
          </a:xfrm>
          <a:prstGeom prst="line">
            <a:avLst/>
          </a:prstGeom>
          <a:noFill/>
          <a:ln w="12700" cap="rnd">
            <a:solidFill>
              <a:srgbClr val="919292"/>
            </a:solidFill>
            <a:prstDash val="sysDot"/>
            <a:round/>
            <a:headEnd/>
            <a:tailEnd/>
          </a:ln>
          <a:effectLst/>
        </p:spPr>
        <p:txBody>
          <a:bodyPr/>
          <a:lstStyle/>
          <a:p>
            <a:pPr>
              <a:defRPr/>
            </a:pPr>
            <a:endParaRPr lang="sv-SE" dirty="0">
              <a:latin typeface="Arial" charset="0"/>
            </a:endParaRPr>
          </a:p>
        </p:txBody>
      </p:sp>
    </p:spTree>
  </p:cSld>
  <p:clrMap bg1="lt1" tx1="dk1" bg2="lt2" tx2="dk2" accent1="accent1" accent2="accent2" accent3="accent3" accent4="accent4" accent5="accent5" accent6="accent6" hlink="hlink" folHlink="folHlink"/>
  <p:sldLayoutIdLst>
    <p:sldLayoutId id="2147483929"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30" r:id="rId14"/>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238125" indent="-238125" algn="l" rtl="0" eaLnBrk="0" fontAlgn="base" hangingPunct="0">
        <a:spcBef>
          <a:spcPct val="20000"/>
        </a:spcBef>
        <a:spcAft>
          <a:spcPct val="0"/>
        </a:spcAft>
        <a:buClr>
          <a:schemeClr val="bg2"/>
        </a:buClr>
        <a:buSzPct val="125000"/>
        <a:buFont typeface="Symbol" pitchFamily="18" charset="2"/>
        <a:buChar char="·"/>
        <a:defRPr sz="2200">
          <a:solidFill>
            <a:schemeClr val="tx1"/>
          </a:solidFill>
          <a:latin typeface="+mn-lt"/>
          <a:ea typeface="+mn-ea"/>
          <a:cs typeface="+mn-cs"/>
        </a:defRPr>
      </a:lvl1pPr>
      <a:lvl2pPr marL="466725" indent="-227013" algn="l" rtl="0" eaLnBrk="0" fontAlgn="base" hangingPunct="0">
        <a:spcBef>
          <a:spcPct val="20000"/>
        </a:spcBef>
        <a:spcAft>
          <a:spcPct val="0"/>
        </a:spcAft>
        <a:buChar char="–"/>
        <a:defRPr sz="2800">
          <a:solidFill>
            <a:schemeClr val="tx1"/>
          </a:solidFill>
          <a:latin typeface="+mn-lt"/>
        </a:defRPr>
      </a:lvl2pPr>
      <a:lvl3pPr marL="695325" indent="-227013" algn="l" rtl="0" eaLnBrk="0" fontAlgn="base" hangingPunct="0">
        <a:spcBef>
          <a:spcPct val="20000"/>
        </a:spcBef>
        <a:spcAft>
          <a:spcPct val="0"/>
        </a:spcAft>
        <a:buChar char="•"/>
        <a:defRPr sz="2400">
          <a:solidFill>
            <a:schemeClr val="tx1"/>
          </a:solidFill>
          <a:latin typeface="+mn-lt"/>
        </a:defRPr>
      </a:lvl3pPr>
      <a:lvl4pPr marL="885825" indent="-188913" algn="l" rtl="0" eaLnBrk="0" fontAlgn="base" hangingPunct="0">
        <a:spcBef>
          <a:spcPct val="20000"/>
        </a:spcBef>
        <a:spcAft>
          <a:spcPct val="0"/>
        </a:spcAft>
        <a:buChar char="–"/>
        <a:defRPr sz="2000">
          <a:solidFill>
            <a:schemeClr val="tx1"/>
          </a:solidFill>
          <a:latin typeface="+mn-lt"/>
        </a:defRPr>
      </a:lvl4pPr>
      <a:lvl5pPr marL="1066800" indent="-179388" algn="l" rtl="0" eaLnBrk="0" fontAlgn="base" hangingPunct="0">
        <a:spcBef>
          <a:spcPct val="20000"/>
        </a:spcBef>
        <a:spcAft>
          <a:spcPct val="0"/>
        </a:spcAft>
        <a:buChar char="»"/>
        <a:defRPr sz="2000">
          <a:solidFill>
            <a:schemeClr val="tx1"/>
          </a:solidFill>
          <a:latin typeface="+mn-lt"/>
        </a:defRPr>
      </a:lvl5pPr>
      <a:lvl6pPr marL="1524000" indent="-179388" algn="l" rtl="0" eaLnBrk="1" fontAlgn="base" hangingPunct="1">
        <a:spcBef>
          <a:spcPct val="20000"/>
        </a:spcBef>
        <a:spcAft>
          <a:spcPct val="0"/>
        </a:spcAft>
        <a:buChar char="»"/>
        <a:defRPr>
          <a:solidFill>
            <a:schemeClr val="tx1"/>
          </a:solidFill>
          <a:latin typeface="+mn-lt"/>
        </a:defRPr>
      </a:lvl6pPr>
      <a:lvl7pPr marL="1981200" indent="-179388" algn="l" rtl="0" eaLnBrk="1" fontAlgn="base" hangingPunct="1">
        <a:spcBef>
          <a:spcPct val="20000"/>
        </a:spcBef>
        <a:spcAft>
          <a:spcPct val="0"/>
        </a:spcAft>
        <a:buChar char="»"/>
        <a:defRPr>
          <a:solidFill>
            <a:schemeClr val="tx1"/>
          </a:solidFill>
          <a:latin typeface="+mn-lt"/>
        </a:defRPr>
      </a:lvl7pPr>
      <a:lvl8pPr marL="2438400" indent="-179388" algn="l" rtl="0" eaLnBrk="1" fontAlgn="base" hangingPunct="1">
        <a:spcBef>
          <a:spcPct val="20000"/>
        </a:spcBef>
        <a:spcAft>
          <a:spcPct val="0"/>
        </a:spcAft>
        <a:buChar char="»"/>
        <a:defRPr>
          <a:solidFill>
            <a:schemeClr val="tx1"/>
          </a:solidFill>
          <a:latin typeface="+mn-lt"/>
        </a:defRPr>
      </a:lvl8pPr>
      <a:lvl9pPr marL="2895600" indent="-179388"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8.xml"/><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implicit.harvard.edu/implicit/sweden/"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11188" y="260350"/>
            <a:ext cx="7772400" cy="2454275"/>
          </a:xfrm>
        </p:spPr>
        <p:txBody>
          <a:bodyPr/>
          <a:lstStyle/>
          <a:p>
            <a:pPr algn="ctr"/>
            <a:r>
              <a:rPr lang="en-US" sz="4000" dirty="0" smtClean="0"/>
              <a:t>A ripple of hope </a:t>
            </a:r>
            <a:r>
              <a:rPr lang="en-US" dirty="0" smtClean="0"/>
              <a:t/>
            </a:r>
            <a:br>
              <a:rPr lang="en-US" dirty="0" smtClean="0"/>
            </a:br>
            <a:r>
              <a:rPr lang="sv-SE" sz="2400" u="sng" dirty="0" smtClean="0">
                <a:solidFill>
                  <a:srgbClr val="FFFF00"/>
                </a:solidFill>
              </a:rPr>
              <a:t>Etnisk diskriminering: bakomliggande mekanismer</a:t>
            </a:r>
            <a:r>
              <a:rPr lang="sv-SE" sz="2400" dirty="0" smtClean="0">
                <a:solidFill>
                  <a:srgbClr val="FFFF00"/>
                </a:solidFill>
              </a:rPr>
              <a:t/>
            </a:r>
            <a:br>
              <a:rPr lang="sv-SE" sz="2400" dirty="0" smtClean="0">
                <a:solidFill>
                  <a:srgbClr val="FFFF00"/>
                </a:solidFill>
              </a:rPr>
            </a:br>
            <a:r>
              <a:rPr lang="sv-SE" sz="1600" dirty="0" smtClean="0"/>
              <a:t>Tema: kan man bota rasism?</a:t>
            </a:r>
            <a:endParaRPr lang="en-US" sz="1600" dirty="0" smtClean="0"/>
          </a:p>
        </p:txBody>
      </p:sp>
      <p:sp>
        <p:nvSpPr>
          <p:cNvPr id="7171" name="Rectangle 3"/>
          <p:cNvSpPr>
            <a:spLocks noGrp="1" noChangeArrowheads="1"/>
          </p:cNvSpPr>
          <p:nvPr>
            <p:ph type="subTitle" idx="1"/>
          </p:nvPr>
        </p:nvSpPr>
        <p:spPr>
          <a:xfrm>
            <a:off x="628650" y="4868863"/>
            <a:ext cx="5815013" cy="1858962"/>
          </a:xfrm>
        </p:spPr>
        <p:txBody>
          <a:bodyPr/>
          <a:lstStyle/>
          <a:p>
            <a:r>
              <a:rPr lang="en-US" smtClean="0"/>
              <a:t>Paul Lappalainen, Senior expert, DO</a:t>
            </a:r>
          </a:p>
          <a:p>
            <a:r>
              <a:rPr lang="sv-SE" smtClean="0"/>
              <a:t>21 mars 2012, FN dagen mot rasism, Malmö</a:t>
            </a:r>
            <a:endParaRPr lang="en-US" smtClean="0"/>
          </a:p>
          <a:p>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13315" name="Rectangle 2"/>
          <p:cNvSpPr>
            <a:spLocks noGrp="1" noChangeArrowheads="1"/>
          </p:cNvSpPr>
          <p:nvPr>
            <p:ph type="title"/>
          </p:nvPr>
        </p:nvSpPr>
        <p:spPr>
          <a:xfrm>
            <a:off x="1041400" y="1557338"/>
            <a:ext cx="7197725" cy="71437"/>
          </a:xfrm>
        </p:spPr>
        <p:txBody>
          <a:bodyPr/>
          <a:lstStyle/>
          <a:p>
            <a:pPr eaLnBrk="1" hangingPunct="1"/>
            <a:endParaRPr lang="sv-SE" sz="1400" b="0" smtClean="0"/>
          </a:p>
        </p:txBody>
      </p:sp>
      <p:pic>
        <p:nvPicPr>
          <p:cNvPr id="13316" name="Picture 3"/>
          <p:cNvPicPr>
            <a:picLocks noChangeAspect="1" noChangeArrowheads="1"/>
          </p:cNvPicPr>
          <p:nvPr/>
        </p:nvPicPr>
        <p:blipFill>
          <a:blip r:embed="rId3"/>
          <a:srcRect/>
          <a:stretch>
            <a:fillRect/>
          </a:stretch>
        </p:blipFill>
        <p:spPr bwMode="auto">
          <a:xfrm>
            <a:off x="428625" y="1089025"/>
            <a:ext cx="8215313" cy="5483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14339" name="Rectangle 2"/>
          <p:cNvSpPr>
            <a:spLocks noGrp="1" noChangeArrowheads="1"/>
          </p:cNvSpPr>
          <p:nvPr>
            <p:ph type="title"/>
          </p:nvPr>
        </p:nvSpPr>
        <p:spPr>
          <a:xfrm>
            <a:off x="611188" y="908050"/>
            <a:ext cx="8077200" cy="609600"/>
          </a:xfrm>
        </p:spPr>
        <p:txBody>
          <a:bodyPr/>
          <a:lstStyle/>
          <a:p>
            <a:pPr eaLnBrk="1" hangingPunct="1"/>
            <a:r>
              <a:rPr lang="sv-SE" sz="1600" b="0" smtClean="0"/>
              <a:t/>
            </a:r>
            <a:br>
              <a:rPr lang="sv-SE" sz="1600" b="0" smtClean="0"/>
            </a:br>
            <a:r>
              <a:rPr lang="sv-SE" sz="1600" b="0" smtClean="0"/>
              <a:t>	</a:t>
            </a:r>
            <a:endParaRPr lang="sv-SE" sz="1200" b="0" smtClean="0"/>
          </a:p>
        </p:txBody>
      </p:sp>
      <p:pic>
        <p:nvPicPr>
          <p:cNvPr id="14340" name="Picture 3"/>
          <p:cNvPicPr>
            <a:picLocks noGrp="1" noChangeAspect="1" noChangeArrowheads="1"/>
          </p:cNvPicPr>
          <p:nvPr>
            <p:ph type="body" sz="half" idx="2"/>
          </p:nvPr>
        </p:nvPicPr>
        <p:blipFill>
          <a:blip r:embed="rId3"/>
          <a:srcRect/>
          <a:stretch>
            <a:fillRect/>
          </a:stretch>
        </p:blipFill>
        <p:spPr>
          <a:xfrm>
            <a:off x="357188" y="1214438"/>
            <a:ext cx="8358187" cy="5383212"/>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sidfot 4"/>
          <p:cNvSpPr>
            <a:spLocks noGrp="1"/>
          </p:cNvSpPr>
          <p:nvPr>
            <p:ph type="ftr" sz="quarter" idx="4294967295"/>
          </p:nvPr>
        </p:nvSpPr>
        <p:spPr bwMode="auto">
          <a:xfrm>
            <a:off x="3124200" y="6248400"/>
            <a:ext cx="2894013" cy="455613"/>
          </a:xfrm>
          <a:prstGeom prst="rect">
            <a:avLst/>
          </a:prstGeom>
          <a:noFill/>
          <a:ln>
            <a:miter lim="800000"/>
            <a:headEnd/>
            <a:tailEnd/>
          </a:ln>
        </p:spPr>
        <p:txBody>
          <a:bodyPr/>
          <a:lstStyle/>
          <a:p>
            <a:r>
              <a:rPr lang="en-GB"/>
              <a:t>paul.lappalainen@do.se</a:t>
            </a:r>
          </a:p>
        </p:txBody>
      </p:sp>
      <p:sp>
        <p:nvSpPr>
          <p:cNvPr id="15363" name="Rectangle 1026"/>
          <p:cNvSpPr>
            <a:spLocks noGrp="1" noChangeArrowheads="1"/>
          </p:cNvSpPr>
          <p:nvPr>
            <p:ph type="title"/>
          </p:nvPr>
        </p:nvSpPr>
        <p:spPr>
          <a:xfrm>
            <a:off x="714375" y="1000125"/>
            <a:ext cx="7770813" cy="914400"/>
          </a:xfrm>
        </p:spPr>
        <p:txBody>
          <a:bodyPr/>
          <a:lstStyle/>
          <a:p>
            <a:pPr eaLnBrk="1" hangingPunct="1"/>
            <a:r>
              <a:rPr lang="sv-SE" sz="4000" smtClean="0">
                <a:cs typeface="Times New Roman" pitchFamily="18" charset="0"/>
              </a:rPr>
              <a:t>Åsikt eller beteende?</a:t>
            </a:r>
          </a:p>
        </p:txBody>
      </p:sp>
      <p:sp>
        <p:nvSpPr>
          <p:cNvPr id="15364" name="Rectangle 1027"/>
          <p:cNvSpPr>
            <a:spLocks noGrp="1" noChangeArrowheads="1"/>
          </p:cNvSpPr>
          <p:nvPr>
            <p:ph type="body" idx="1"/>
          </p:nvPr>
        </p:nvSpPr>
        <p:spPr>
          <a:xfrm>
            <a:off x="684213" y="1916113"/>
            <a:ext cx="7770812" cy="4179887"/>
          </a:xfrm>
        </p:spPr>
        <p:txBody>
          <a:bodyPr/>
          <a:lstStyle/>
          <a:p>
            <a:pPr eaLnBrk="1" hangingPunct="1">
              <a:lnSpc>
                <a:spcPct val="85000"/>
              </a:lnSpc>
              <a:buFont typeface="Times New Roman" pitchFamily="18" charset="0"/>
              <a:buNone/>
            </a:pPr>
            <a:endParaRPr lang="sv-SE" sz="2800" b="1" smtClean="0"/>
          </a:p>
          <a:p>
            <a:pPr eaLnBrk="1" hangingPunct="1">
              <a:lnSpc>
                <a:spcPct val="85000"/>
              </a:lnSpc>
              <a:buFont typeface="Times New Roman" pitchFamily="18" charset="0"/>
              <a:buNone/>
            </a:pPr>
            <a:r>
              <a:rPr lang="sv-SE" sz="2800" b="1" smtClean="0"/>
              <a:t>Diskriminering = makt plus fördomar?</a:t>
            </a:r>
          </a:p>
          <a:p>
            <a:pPr eaLnBrk="1" hangingPunct="1">
              <a:lnSpc>
                <a:spcPct val="85000"/>
              </a:lnSpc>
              <a:buFont typeface="Times New Roman" pitchFamily="18" charset="0"/>
              <a:buNone/>
            </a:pPr>
            <a:endParaRPr lang="sv-SE" sz="2800" b="1" smtClean="0"/>
          </a:p>
          <a:p>
            <a:pPr eaLnBrk="1" hangingPunct="1">
              <a:lnSpc>
                <a:spcPct val="85000"/>
              </a:lnSpc>
              <a:buFont typeface="Times New Roman" pitchFamily="18" charset="0"/>
              <a:buNone/>
            </a:pPr>
            <a:r>
              <a:rPr lang="sv-SE" sz="2800" b="1" smtClean="0"/>
              <a:t>Diskriminering = ett dåligt bemötande?</a:t>
            </a:r>
          </a:p>
          <a:p>
            <a:pPr eaLnBrk="1" hangingPunct="1">
              <a:lnSpc>
                <a:spcPct val="85000"/>
              </a:lnSpc>
              <a:buFont typeface="Times New Roman" pitchFamily="18" charset="0"/>
              <a:buNone/>
            </a:pPr>
            <a:endParaRPr lang="sv-SE" sz="2800" b="1" smtClean="0"/>
          </a:p>
          <a:p>
            <a:pPr eaLnBrk="1" hangingPunct="1">
              <a:lnSpc>
                <a:spcPct val="85000"/>
              </a:lnSpc>
              <a:buFont typeface="Times New Roman" pitchFamily="18" charset="0"/>
              <a:buNone/>
            </a:pPr>
            <a:r>
              <a:rPr lang="sv-SE" sz="2800" b="1" smtClean="0"/>
              <a:t>Kan man behandla andra lika och samtidigt ha fördomar?</a:t>
            </a:r>
          </a:p>
          <a:p>
            <a:pPr eaLnBrk="1" hangingPunct="1">
              <a:lnSpc>
                <a:spcPct val="85000"/>
              </a:lnSpc>
              <a:buFont typeface="Times New Roman" pitchFamily="18" charset="0"/>
              <a:buNone/>
            </a:pPr>
            <a:endParaRPr lang="sv-SE" sz="2800" b="1"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pitchFamily="34" charset="0"/>
              </a:rPr>
              <a:t>paul.lappalainen@do.se</a:t>
            </a:r>
          </a:p>
        </p:txBody>
      </p:sp>
      <p:sp>
        <p:nvSpPr>
          <p:cNvPr id="16387" name="Platshållare för bildnummer 6"/>
          <p:cNvSpPr>
            <a:spLocks noGrp="1"/>
          </p:cNvSpPr>
          <p:nvPr>
            <p:ph type="sldNum" sz="quarter" idx="12"/>
          </p:nvPr>
        </p:nvSpPr>
        <p:spPr>
          <a:noFill/>
        </p:spPr>
        <p:txBody>
          <a:bodyPr/>
          <a:lstStyle/>
          <a:p>
            <a:fld id="{A1E2F9E8-A97A-4200-AC42-134E39E4142F}" type="slidenum">
              <a:rPr lang="en-GB" smtClean="0">
                <a:latin typeface="Arial" pitchFamily="34" charset="0"/>
              </a:rPr>
              <a:pPr/>
              <a:t>13</a:t>
            </a:fld>
            <a:endParaRPr lang="en-GB" smtClean="0">
              <a:latin typeface="Arial" pitchFamily="34" charset="0"/>
            </a:endParaRPr>
          </a:p>
        </p:txBody>
      </p:sp>
      <p:sp>
        <p:nvSpPr>
          <p:cNvPr id="16388" name="Rectangle 1"/>
          <p:cNvSpPr>
            <a:spLocks noGrp="1" noChangeArrowheads="1"/>
          </p:cNvSpPr>
          <p:nvPr>
            <p:ph type="title"/>
          </p:nvPr>
        </p:nvSpPr>
        <p:spPr>
          <a:xfrm>
            <a:off x="468313" y="908050"/>
            <a:ext cx="7958137" cy="86518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err="1" smtClean="0">
                <a:cs typeface="Courier New" pitchFamily="49" charset="0"/>
              </a:rPr>
              <a:t>Är</a:t>
            </a:r>
            <a:r>
              <a:rPr lang="en-GB" sz="3200" dirty="0" smtClean="0">
                <a:cs typeface="Courier New" pitchFamily="49" charset="0"/>
              </a:rPr>
              <a:t> </a:t>
            </a:r>
            <a:r>
              <a:rPr lang="en-GB" sz="3200" dirty="0" err="1" smtClean="0">
                <a:cs typeface="Courier New" pitchFamily="49" charset="0"/>
              </a:rPr>
              <a:t>rasism</a:t>
            </a:r>
            <a:r>
              <a:rPr lang="en-GB" sz="3200" dirty="0" smtClean="0">
                <a:cs typeface="Courier New" pitchFamily="49" charset="0"/>
              </a:rPr>
              <a:t> en del </a:t>
            </a:r>
            <a:r>
              <a:rPr lang="en-GB" sz="3200" dirty="0" err="1" smtClean="0">
                <a:cs typeface="Courier New" pitchFamily="49" charset="0"/>
              </a:rPr>
              <a:t>av</a:t>
            </a:r>
            <a:r>
              <a:rPr lang="en-GB" sz="3200" dirty="0" smtClean="0">
                <a:cs typeface="Courier New" pitchFamily="49" charset="0"/>
              </a:rPr>
              <a:t> </a:t>
            </a:r>
            <a:r>
              <a:rPr lang="en-GB" sz="3200" dirty="0" err="1" smtClean="0">
                <a:cs typeface="Courier New" pitchFamily="49" charset="0"/>
              </a:rPr>
              <a:t>Sveriges</a:t>
            </a:r>
            <a:r>
              <a:rPr lang="en-GB" sz="3200" dirty="0" smtClean="0">
                <a:cs typeface="Courier New" pitchFamily="49" charset="0"/>
              </a:rPr>
              <a:t> </a:t>
            </a:r>
            <a:r>
              <a:rPr lang="en-GB" sz="3200" dirty="0" err="1" smtClean="0">
                <a:cs typeface="Courier New" pitchFamily="49" charset="0"/>
              </a:rPr>
              <a:t>historia</a:t>
            </a:r>
            <a:r>
              <a:rPr lang="en-GB" sz="3200" dirty="0" smtClean="0">
                <a:cs typeface="Courier New" pitchFamily="49" charset="0"/>
              </a:rPr>
              <a:t>?</a:t>
            </a:r>
            <a:r>
              <a:rPr lang="en-GB" sz="3600" dirty="0" smtClean="0">
                <a:cs typeface="Courier New" pitchFamily="49" charset="0"/>
              </a:rPr>
              <a:t/>
            </a:r>
            <a:br>
              <a:rPr lang="en-GB" sz="3600" dirty="0" smtClean="0">
                <a:cs typeface="Courier New" pitchFamily="49" charset="0"/>
              </a:rPr>
            </a:br>
            <a:endParaRPr lang="en-GB" sz="3600" dirty="0" smtClean="0"/>
          </a:p>
        </p:txBody>
      </p:sp>
      <p:sp>
        <p:nvSpPr>
          <p:cNvPr id="16389" name="Rectangle 2"/>
          <p:cNvSpPr>
            <a:spLocks noGrp="1" noChangeArrowheads="1"/>
          </p:cNvSpPr>
          <p:nvPr>
            <p:ph type="body" idx="1"/>
          </p:nvPr>
        </p:nvSpPr>
        <p:spPr>
          <a:xfrm>
            <a:off x="611188" y="1916113"/>
            <a:ext cx="8197850" cy="4162425"/>
          </a:xfrm>
        </p:spPr>
        <p:txBody>
          <a:bodyPr/>
          <a:lstStyle/>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1" dirty="0" smtClean="0">
              <a:cs typeface="Courier New" pitchFamily="49" charset="0"/>
            </a:endParaRPr>
          </a:p>
          <a:p>
            <a:pPr eaLnBrk="1" hangingPunct="1">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smtClean="0">
                <a:cs typeface="Courier New" pitchFamily="49" charset="0"/>
              </a:rPr>
              <a:t>Finns </a:t>
            </a:r>
            <a:r>
              <a:rPr lang="en-GB" sz="2800" b="1" dirty="0" err="1" smtClean="0">
                <a:cs typeface="Courier New" pitchFamily="49" charset="0"/>
              </a:rPr>
              <a:t>det</a:t>
            </a:r>
            <a:r>
              <a:rPr lang="en-GB" sz="2800" b="1" dirty="0" smtClean="0">
                <a:cs typeface="Courier New" pitchFamily="49" charset="0"/>
              </a:rPr>
              <a:t> </a:t>
            </a:r>
            <a:r>
              <a:rPr lang="en-GB" sz="2800" b="1" dirty="0" err="1" smtClean="0">
                <a:cs typeface="Courier New" pitchFamily="49" charset="0"/>
              </a:rPr>
              <a:t>rasism</a:t>
            </a:r>
            <a:r>
              <a:rPr lang="en-GB" sz="2800" b="1" dirty="0" smtClean="0">
                <a:cs typeface="Courier New" pitchFamily="49" charset="0"/>
              </a:rPr>
              <a:t> </a:t>
            </a:r>
            <a:r>
              <a:rPr lang="en-GB" sz="2800" b="1" dirty="0" err="1" smtClean="0">
                <a:cs typeface="Courier New" pitchFamily="49" charset="0"/>
              </a:rPr>
              <a:t>i</a:t>
            </a:r>
            <a:r>
              <a:rPr lang="en-GB" sz="2800" b="1" dirty="0" smtClean="0">
                <a:cs typeface="Courier New" pitchFamily="49" charset="0"/>
              </a:rPr>
              <a:t> </a:t>
            </a:r>
            <a:r>
              <a:rPr lang="en-GB" sz="2800" b="1" dirty="0" err="1" smtClean="0">
                <a:cs typeface="Courier New" pitchFamily="49" charset="0"/>
              </a:rPr>
              <a:t>Nordamerika</a:t>
            </a:r>
            <a:r>
              <a:rPr lang="en-GB" sz="2800" b="1" dirty="0" smtClean="0">
                <a:cs typeface="Courier New" pitchFamily="49" charset="0"/>
              </a:rPr>
              <a:t>?</a:t>
            </a:r>
          </a:p>
          <a:p>
            <a:pPr eaLnBrk="1" hangingPunct="1">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1" dirty="0" smtClean="0">
              <a:cs typeface="Courier New" pitchFamily="49" charset="0"/>
            </a:endParaRPr>
          </a:p>
          <a:p>
            <a:pPr eaLnBrk="1" hangingPunct="1">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err="1" smtClean="0">
                <a:cs typeface="Courier New" pitchFamily="49" charset="0"/>
              </a:rPr>
              <a:t>Storbritannien</a:t>
            </a:r>
            <a:r>
              <a:rPr lang="en-GB" sz="2800" b="1" dirty="0" smtClean="0">
                <a:cs typeface="Courier New" pitchFamily="49" charset="0"/>
              </a:rPr>
              <a:t>? </a:t>
            </a:r>
            <a:r>
              <a:rPr lang="en-GB" sz="2800" b="1" dirty="0" err="1" smtClean="0">
                <a:cs typeface="Courier New" pitchFamily="49" charset="0"/>
              </a:rPr>
              <a:t>Frankrike</a:t>
            </a:r>
            <a:r>
              <a:rPr lang="en-GB" sz="2800" b="1" dirty="0" smtClean="0">
                <a:cs typeface="Courier New" pitchFamily="49" charset="0"/>
              </a:rPr>
              <a:t>? </a:t>
            </a:r>
            <a:r>
              <a:rPr lang="en-GB" sz="2800" b="1" dirty="0" err="1" smtClean="0">
                <a:cs typeface="Courier New" pitchFamily="49" charset="0"/>
              </a:rPr>
              <a:t>Tyskland</a:t>
            </a:r>
            <a:r>
              <a:rPr lang="en-GB" sz="2800" b="1" dirty="0" smtClean="0">
                <a:cs typeface="Courier New" pitchFamily="49" charset="0"/>
              </a:rPr>
              <a:t>?</a:t>
            </a:r>
          </a:p>
          <a:p>
            <a:pPr eaLnBrk="1" hangingPunct="1">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1" dirty="0" smtClean="0">
              <a:cs typeface="Courier New" pitchFamily="49" charset="0"/>
            </a:endParaRPr>
          </a:p>
          <a:p>
            <a:pPr eaLnBrk="1" hangingPunct="1">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err="1" smtClean="0">
                <a:cs typeface="Courier New" pitchFamily="49" charset="0"/>
              </a:rPr>
              <a:t>Ryssland</a:t>
            </a:r>
            <a:r>
              <a:rPr lang="en-GB" sz="2800" b="1" dirty="0" smtClean="0">
                <a:cs typeface="Courier New" pitchFamily="49" charset="0"/>
              </a:rPr>
              <a:t>? </a:t>
            </a:r>
            <a:r>
              <a:rPr lang="en-GB" sz="2800" b="1" dirty="0" err="1" smtClean="0">
                <a:cs typeface="Courier New" pitchFamily="49" charset="0"/>
              </a:rPr>
              <a:t>Ungern</a:t>
            </a:r>
            <a:r>
              <a:rPr lang="en-GB" sz="2800" b="1" dirty="0" smtClean="0">
                <a:cs typeface="Courier New" pitchFamily="49" charset="0"/>
              </a:rPr>
              <a:t>?</a:t>
            </a:r>
          </a:p>
          <a:p>
            <a:pPr eaLnBrk="1" hangingPunct="1">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smtClean="0">
                <a:cs typeface="Courier New" pitchFamily="49" charset="0"/>
              </a:rPr>
              <a:t> </a:t>
            </a: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u="sng" dirty="0" err="1" smtClean="0">
                <a:cs typeface="Courier New" pitchFamily="49" charset="0"/>
              </a:rPr>
              <a:t>Är</a:t>
            </a:r>
            <a:r>
              <a:rPr lang="en-GB" sz="2800" b="1" u="sng" dirty="0" smtClean="0">
                <a:cs typeface="Courier New" pitchFamily="49" charset="0"/>
              </a:rPr>
              <a:t> </a:t>
            </a:r>
            <a:r>
              <a:rPr lang="en-GB" sz="2800" b="1" u="sng" dirty="0" err="1" smtClean="0">
                <a:cs typeface="Courier New" pitchFamily="49" charset="0"/>
              </a:rPr>
              <a:t>Sverige</a:t>
            </a:r>
            <a:r>
              <a:rPr lang="en-GB" sz="2800" b="1" u="sng" dirty="0" smtClean="0">
                <a:cs typeface="Courier New" pitchFamily="49" charset="0"/>
              </a:rPr>
              <a:t> </a:t>
            </a:r>
            <a:r>
              <a:rPr lang="en-GB" sz="2800" b="1" u="sng" dirty="0" err="1" smtClean="0">
                <a:cs typeface="Courier New" pitchFamily="49" charset="0"/>
              </a:rPr>
              <a:t>undantaget</a:t>
            </a:r>
            <a:r>
              <a:rPr lang="en-GB" sz="2800" b="1" u="sng" dirty="0" smtClean="0">
                <a:cs typeface="Courier New" pitchFamily="49" charset="0"/>
              </a:rPr>
              <a:t>? </a:t>
            </a: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1" dirty="0" smtClean="0">
              <a:cs typeface="Courier New" pitchFamily="49" charset="0"/>
            </a:endParaRP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1" dirty="0" smtClean="0">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pitchFamily="34" charset="0"/>
              </a:rPr>
              <a:t>paul.lappalainen@do.se</a:t>
            </a:r>
          </a:p>
        </p:txBody>
      </p:sp>
      <p:sp>
        <p:nvSpPr>
          <p:cNvPr id="17411" name="Platshållare för bildnummer 6"/>
          <p:cNvSpPr>
            <a:spLocks noGrp="1"/>
          </p:cNvSpPr>
          <p:nvPr>
            <p:ph type="sldNum" sz="quarter" idx="12"/>
          </p:nvPr>
        </p:nvSpPr>
        <p:spPr>
          <a:noFill/>
        </p:spPr>
        <p:txBody>
          <a:bodyPr/>
          <a:lstStyle/>
          <a:p>
            <a:fld id="{A8D94725-E4CC-4F52-8CB3-A5FDEEB94DA5}" type="slidenum">
              <a:rPr lang="en-GB" smtClean="0">
                <a:latin typeface="Arial" pitchFamily="34" charset="0"/>
              </a:rPr>
              <a:pPr/>
              <a:t>14</a:t>
            </a:fld>
            <a:endParaRPr lang="en-GB" smtClean="0">
              <a:latin typeface="Arial" pitchFamily="34" charset="0"/>
            </a:endParaRPr>
          </a:p>
        </p:txBody>
      </p:sp>
      <p:sp>
        <p:nvSpPr>
          <p:cNvPr id="17412" name="Rectangle 1"/>
          <p:cNvSpPr>
            <a:spLocks noGrp="1" noChangeArrowheads="1"/>
          </p:cNvSpPr>
          <p:nvPr>
            <p:ph type="title"/>
          </p:nvPr>
        </p:nvSpPr>
        <p:spPr>
          <a:xfrm>
            <a:off x="500063" y="357188"/>
            <a:ext cx="7958137"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err="1" smtClean="0"/>
              <a:t>Exempel</a:t>
            </a:r>
            <a:r>
              <a:rPr lang="en-GB" sz="3200" dirty="0" smtClean="0"/>
              <a:t> </a:t>
            </a:r>
            <a:r>
              <a:rPr lang="en-GB" sz="3200" dirty="0" err="1" smtClean="0"/>
              <a:t>från</a:t>
            </a:r>
            <a:r>
              <a:rPr lang="en-GB" sz="3200" dirty="0" smtClean="0"/>
              <a:t> </a:t>
            </a:r>
            <a:r>
              <a:rPr lang="en-GB" sz="3200" dirty="0" err="1" smtClean="0"/>
              <a:t>historia</a:t>
            </a:r>
            <a:r>
              <a:rPr lang="en-GB" sz="3200" dirty="0" smtClean="0"/>
              <a:t> </a:t>
            </a:r>
            <a:r>
              <a:rPr lang="en-GB" sz="3200" dirty="0" err="1" smtClean="0"/>
              <a:t>och</a:t>
            </a:r>
            <a:r>
              <a:rPr lang="en-GB" sz="3200" dirty="0" smtClean="0"/>
              <a:t> </a:t>
            </a:r>
            <a:r>
              <a:rPr lang="en-GB" sz="3200" dirty="0" err="1" smtClean="0"/>
              <a:t>nutid</a:t>
            </a:r>
            <a:endParaRPr lang="en-GB" sz="3200" dirty="0" smtClean="0"/>
          </a:p>
        </p:txBody>
      </p:sp>
      <p:sp>
        <p:nvSpPr>
          <p:cNvPr id="17413" name="Rectangle 2"/>
          <p:cNvSpPr>
            <a:spLocks noGrp="1" noChangeArrowheads="1"/>
          </p:cNvSpPr>
          <p:nvPr>
            <p:ph type="body" idx="1"/>
          </p:nvPr>
        </p:nvSpPr>
        <p:spPr>
          <a:xfrm>
            <a:off x="785813" y="1214438"/>
            <a:ext cx="8053387" cy="4881562"/>
          </a:xfrm>
        </p:spPr>
        <p:txBody>
          <a:bodyPr/>
          <a:lstStyle/>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smtClean="0">
              <a:cs typeface="Courier New" pitchFamily="49" charset="0"/>
            </a:endParaRP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dirty="0" err="1" smtClean="0">
                <a:cs typeface="Courier New" pitchFamily="49" charset="0"/>
              </a:rPr>
              <a:t>Samer</a:t>
            </a:r>
            <a:r>
              <a:rPr lang="en-GB" sz="2000" b="1" dirty="0" smtClean="0">
                <a:cs typeface="Courier New" pitchFamily="49" charset="0"/>
              </a:rPr>
              <a:t>, </a:t>
            </a:r>
            <a:r>
              <a:rPr lang="en-GB" sz="2000" b="1" dirty="0" err="1" smtClean="0">
                <a:cs typeface="Courier New" pitchFamily="49" charset="0"/>
              </a:rPr>
              <a:t>romer</a:t>
            </a:r>
            <a:r>
              <a:rPr lang="en-GB" sz="2000" b="1" dirty="0" smtClean="0">
                <a:cs typeface="Courier New" pitchFamily="49" charset="0"/>
              </a:rPr>
              <a:t> </a:t>
            </a:r>
            <a:r>
              <a:rPr lang="en-GB" sz="2000" b="1" dirty="0" err="1" smtClean="0">
                <a:cs typeface="Courier New" pitchFamily="49" charset="0"/>
              </a:rPr>
              <a:t>och</a:t>
            </a:r>
            <a:r>
              <a:rPr lang="en-GB" sz="2000" b="1" dirty="0" smtClean="0">
                <a:cs typeface="Courier New" pitchFamily="49" charset="0"/>
              </a:rPr>
              <a:t> </a:t>
            </a:r>
            <a:r>
              <a:rPr lang="en-GB" sz="2000" b="1" dirty="0" err="1" smtClean="0">
                <a:cs typeface="Courier New" pitchFamily="49" charset="0"/>
              </a:rPr>
              <a:t>judar</a:t>
            </a:r>
            <a:r>
              <a:rPr lang="en-GB" sz="2000" b="1" dirty="0" smtClean="0">
                <a:cs typeface="Courier New" pitchFamily="49" charset="0"/>
              </a:rPr>
              <a:t>. </a:t>
            </a:r>
            <a:r>
              <a:rPr lang="en-GB" sz="2000" b="1" dirty="0" err="1" smtClean="0">
                <a:cs typeface="Courier New" pitchFamily="49" charset="0"/>
              </a:rPr>
              <a:t>Första</a:t>
            </a:r>
            <a:r>
              <a:rPr lang="en-GB" sz="2000" b="1" dirty="0" smtClean="0">
                <a:cs typeface="Courier New" pitchFamily="49" charset="0"/>
              </a:rPr>
              <a:t> </a:t>
            </a:r>
            <a:r>
              <a:rPr lang="en-GB" sz="2000" b="1" dirty="0" err="1" smtClean="0">
                <a:cs typeface="Courier New" pitchFamily="49" charset="0"/>
              </a:rPr>
              <a:t>rasbiologiska</a:t>
            </a:r>
            <a:r>
              <a:rPr lang="en-GB" sz="2000" b="1" dirty="0" smtClean="0">
                <a:cs typeface="Courier New" pitchFamily="49" charset="0"/>
              </a:rPr>
              <a:t> </a:t>
            </a:r>
            <a:r>
              <a:rPr lang="en-GB" sz="2000" b="1" dirty="0" err="1" smtClean="0">
                <a:cs typeface="Courier New" pitchFamily="49" charset="0"/>
              </a:rPr>
              <a:t>institut</a:t>
            </a:r>
            <a:r>
              <a:rPr lang="en-GB" sz="2000" b="1" dirty="0" smtClean="0">
                <a:cs typeface="Courier New" pitchFamily="49" charset="0"/>
              </a:rPr>
              <a:t>. J:et </a:t>
            </a:r>
            <a:r>
              <a:rPr lang="en-GB" sz="2000" b="1" dirty="0" err="1" smtClean="0">
                <a:cs typeface="Courier New" pitchFamily="49" charset="0"/>
              </a:rPr>
              <a:t>som</a:t>
            </a:r>
            <a:r>
              <a:rPr lang="en-GB" sz="2000" b="1" dirty="0" smtClean="0">
                <a:cs typeface="Courier New" pitchFamily="49" charset="0"/>
              </a:rPr>
              <a:t> </a:t>
            </a:r>
            <a:r>
              <a:rPr lang="en-GB" sz="2000" b="1" dirty="0" err="1" smtClean="0">
                <a:cs typeface="Courier New" pitchFamily="49" charset="0"/>
              </a:rPr>
              <a:t>svensk</a:t>
            </a:r>
            <a:r>
              <a:rPr lang="en-GB" sz="2000" b="1" dirty="0" smtClean="0">
                <a:cs typeface="Courier New" pitchFamily="49" charset="0"/>
              </a:rPr>
              <a:t> </a:t>
            </a:r>
            <a:r>
              <a:rPr lang="en-GB" sz="2000" b="1" dirty="0" err="1" smtClean="0">
                <a:cs typeface="Courier New" pitchFamily="49" charset="0"/>
              </a:rPr>
              <a:t>ide</a:t>
            </a:r>
            <a:r>
              <a:rPr lang="en-GB" sz="2000" b="1" dirty="0" smtClean="0">
                <a:cs typeface="Courier New" pitchFamily="49" charset="0"/>
              </a:rPr>
              <a:t> </a:t>
            </a:r>
            <a:r>
              <a:rPr lang="en-GB" sz="2000" b="1" dirty="0" err="1" smtClean="0">
                <a:cs typeface="Courier New" pitchFamily="49" charset="0"/>
              </a:rPr>
              <a:t>i</a:t>
            </a:r>
            <a:r>
              <a:rPr lang="en-GB" sz="2000" b="1" dirty="0" smtClean="0">
                <a:cs typeface="Courier New" pitchFamily="49" charset="0"/>
              </a:rPr>
              <a:t> </a:t>
            </a:r>
            <a:r>
              <a:rPr lang="en-GB" sz="2000" b="1" dirty="0" err="1" smtClean="0">
                <a:cs typeface="Courier New" pitchFamily="49" charset="0"/>
              </a:rPr>
              <a:t>judarnas</a:t>
            </a:r>
            <a:r>
              <a:rPr lang="en-GB" sz="2000" b="1" dirty="0" smtClean="0">
                <a:cs typeface="Courier New" pitchFamily="49" charset="0"/>
              </a:rPr>
              <a:t> pass. </a:t>
            </a:r>
            <a:r>
              <a:rPr lang="en-GB" sz="2000" b="1" dirty="0" err="1" smtClean="0">
                <a:cs typeface="Courier New" pitchFamily="49" charset="0"/>
              </a:rPr>
              <a:t>Synen</a:t>
            </a:r>
            <a:r>
              <a:rPr lang="en-GB" sz="2000" b="1" dirty="0" smtClean="0">
                <a:cs typeface="Courier New" pitchFamily="49" charset="0"/>
              </a:rPr>
              <a:t> </a:t>
            </a:r>
            <a:r>
              <a:rPr lang="en-GB" sz="2000" b="1" dirty="0" err="1" smtClean="0">
                <a:cs typeface="Courier New" pitchFamily="49" charset="0"/>
              </a:rPr>
              <a:t>på</a:t>
            </a:r>
            <a:r>
              <a:rPr lang="en-GB" sz="2000" b="1" dirty="0" smtClean="0">
                <a:cs typeface="Courier New" pitchFamily="49" charset="0"/>
              </a:rPr>
              <a:t> </a:t>
            </a:r>
            <a:r>
              <a:rPr lang="en-GB" sz="2000" b="1" dirty="0" err="1" smtClean="0">
                <a:cs typeface="Courier New" pitchFamily="49" charset="0"/>
              </a:rPr>
              <a:t>afrikaner</a:t>
            </a:r>
            <a:r>
              <a:rPr lang="en-GB" sz="2000" b="1" dirty="0" smtClean="0">
                <a:cs typeface="Courier New" pitchFamily="49" charset="0"/>
              </a:rPr>
              <a:t> </a:t>
            </a:r>
            <a:r>
              <a:rPr lang="en-GB" sz="2000" b="1" dirty="0" err="1" smtClean="0">
                <a:cs typeface="Courier New" pitchFamily="49" charset="0"/>
              </a:rPr>
              <a:t>och</a:t>
            </a:r>
            <a:r>
              <a:rPr lang="en-GB" sz="2000" b="1" dirty="0" smtClean="0">
                <a:cs typeface="Courier New" pitchFamily="49" charset="0"/>
              </a:rPr>
              <a:t> </a:t>
            </a:r>
            <a:r>
              <a:rPr lang="en-GB" sz="2000" b="1" dirty="0" err="1" smtClean="0">
                <a:cs typeface="Courier New" pitchFamily="49" charset="0"/>
              </a:rPr>
              <a:t>asiater</a:t>
            </a:r>
            <a:r>
              <a:rPr lang="en-GB" sz="2000" b="1" dirty="0" smtClean="0">
                <a:cs typeface="Courier New" pitchFamily="49" charset="0"/>
              </a:rPr>
              <a:t>. </a:t>
            </a: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smtClean="0">
              <a:cs typeface="Courier New" pitchFamily="49" charset="0"/>
            </a:endParaRP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dirty="0" err="1" smtClean="0">
                <a:cs typeface="Courier New" pitchFamily="49" charset="0"/>
              </a:rPr>
              <a:t>Sverige</a:t>
            </a:r>
            <a:r>
              <a:rPr lang="en-GB" sz="2000" b="1" dirty="0" smtClean="0">
                <a:cs typeface="Courier New" pitchFamily="49" charset="0"/>
              </a:rPr>
              <a:t> </a:t>
            </a:r>
            <a:r>
              <a:rPr lang="en-GB" sz="2000" b="1" dirty="0" err="1" smtClean="0">
                <a:cs typeface="Courier New" pitchFamily="49" charset="0"/>
              </a:rPr>
              <a:t>och</a:t>
            </a:r>
            <a:r>
              <a:rPr lang="en-GB" sz="2000" b="1" dirty="0" smtClean="0">
                <a:cs typeface="Courier New" pitchFamily="49" charset="0"/>
              </a:rPr>
              <a:t> de </a:t>
            </a:r>
            <a:r>
              <a:rPr lang="en-GB" sz="2000" b="1" dirty="0" err="1" smtClean="0">
                <a:cs typeface="Courier New" pitchFamily="49" charset="0"/>
              </a:rPr>
              <a:t>andra</a:t>
            </a:r>
            <a:r>
              <a:rPr lang="en-GB" sz="2000" b="1" dirty="0" smtClean="0">
                <a:cs typeface="Courier New" pitchFamily="49" charset="0"/>
              </a:rPr>
              <a:t> EU-</a:t>
            </a:r>
            <a:r>
              <a:rPr lang="en-GB" sz="2000" b="1" dirty="0" err="1" smtClean="0">
                <a:cs typeface="Courier New" pitchFamily="49" charset="0"/>
              </a:rPr>
              <a:t>ländernas</a:t>
            </a:r>
            <a:r>
              <a:rPr lang="en-GB" sz="2000" b="1" dirty="0" smtClean="0">
                <a:cs typeface="Courier New" pitchFamily="49" charset="0"/>
              </a:rPr>
              <a:t> </a:t>
            </a:r>
            <a:r>
              <a:rPr lang="en-GB" sz="2000" b="1" dirty="0" err="1" smtClean="0">
                <a:cs typeface="Courier New" pitchFamily="49" charset="0"/>
              </a:rPr>
              <a:t>långsamhet</a:t>
            </a:r>
            <a:r>
              <a:rPr lang="en-GB" sz="2000" b="1" dirty="0" smtClean="0">
                <a:cs typeface="Courier New" pitchFamily="49" charset="0"/>
              </a:rPr>
              <a:t> med </a:t>
            </a:r>
            <a:r>
              <a:rPr lang="en-GB" sz="2000" b="1" dirty="0" err="1" smtClean="0">
                <a:cs typeface="Courier New" pitchFamily="49" charset="0"/>
              </a:rPr>
              <a:t>ett</a:t>
            </a:r>
            <a:r>
              <a:rPr lang="en-GB" sz="2000" b="1" dirty="0" smtClean="0">
                <a:cs typeface="Courier New" pitchFamily="49" charset="0"/>
              </a:rPr>
              <a:t> </a:t>
            </a:r>
            <a:r>
              <a:rPr lang="en-GB" sz="2000" b="1" dirty="0" err="1" smtClean="0">
                <a:cs typeface="Courier New" pitchFamily="49" charset="0"/>
              </a:rPr>
              <a:t>förbud</a:t>
            </a:r>
            <a:r>
              <a:rPr lang="en-GB" sz="2000" b="1" dirty="0" smtClean="0">
                <a:cs typeface="Courier New" pitchFamily="49" charset="0"/>
              </a:rPr>
              <a:t> mot </a:t>
            </a:r>
            <a:r>
              <a:rPr lang="en-GB" sz="2000" b="1" dirty="0" err="1" smtClean="0">
                <a:cs typeface="Courier New" pitchFamily="49" charset="0"/>
              </a:rPr>
              <a:t>etnisk</a:t>
            </a:r>
            <a:r>
              <a:rPr lang="en-GB" sz="2000" b="1" dirty="0" smtClean="0">
                <a:cs typeface="Courier New" pitchFamily="49" charset="0"/>
              </a:rPr>
              <a:t> </a:t>
            </a:r>
            <a:r>
              <a:rPr lang="en-GB" sz="2000" b="1" dirty="0" err="1" smtClean="0">
                <a:cs typeface="Courier New" pitchFamily="49" charset="0"/>
              </a:rPr>
              <a:t>diskriminering</a:t>
            </a:r>
            <a:r>
              <a:rPr lang="en-GB" sz="2000" b="1" dirty="0" smtClean="0">
                <a:cs typeface="Courier New" pitchFamily="49" charset="0"/>
              </a:rPr>
              <a:t>. </a:t>
            </a:r>
            <a:r>
              <a:rPr lang="en-GB" sz="2000" b="1" dirty="0" err="1" smtClean="0">
                <a:cs typeface="Courier New" pitchFamily="49" charset="0"/>
              </a:rPr>
              <a:t>Problemet</a:t>
            </a:r>
            <a:r>
              <a:rPr lang="en-GB" sz="2000" b="1" dirty="0" smtClean="0">
                <a:cs typeface="Courier New" pitchFamily="49" charset="0"/>
              </a:rPr>
              <a:t> </a:t>
            </a:r>
            <a:r>
              <a:rPr lang="en-GB" sz="2000" b="1" dirty="0" err="1" smtClean="0">
                <a:cs typeface="Courier New" pitchFamily="49" charset="0"/>
              </a:rPr>
              <a:t>fanns</a:t>
            </a:r>
            <a:r>
              <a:rPr lang="en-GB" sz="2000" b="1" dirty="0" smtClean="0">
                <a:cs typeface="Courier New" pitchFamily="49" charset="0"/>
              </a:rPr>
              <a:t> </a:t>
            </a:r>
            <a:r>
              <a:rPr lang="en-GB" sz="2000" b="1" dirty="0" err="1" smtClean="0">
                <a:cs typeface="Courier New" pitchFamily="49" charset="0"/>
              </a:rPr>
              <a:t>inte</a:t>
            </a:r>
            <a:r>
              <a:rPr lang="en-GB" sz="2000" b="1" dirty="0" smtClean="0">
                <a:cs typeface="Courier New" pitchFamily="49" charset="0"/>
              </a:rPr>
              <a:t>. </a:t>
            </a:r>
          </a:p>
          <a:p>
            <a:pPr eaLnBrk="1" hangingPunct="1">
              <a:spcBef>
                <a:spcPts val="500"/>
              </a:spcBef>
              <a:buFont typeface="Symbol"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smtClean="0">
              <a:cs typeface="Courier New" pitchFamily="49" charset="0"/>
            </a:endParaRPr>
          </a:p>
          <a:p>
            <a:pPr eaLnBrk="1" hangingPunct="1">
              <a:spcBef>
                <a:spcPts val="500"/>
              </a:spcBef>
              <a:buFont typeface="Symbol"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dirty="0" err="1" smtClean="0">
                <a:cs typeface="Courier New" pitchFamily="49" charset="0"/>
              </a:rPr>
              <a:t>Är</a:t>
            </a:r>
            <a:r>
              <a:rPr lang="en-GB" sz="2000" b="1" dirty="0" smtClean="0">
                <a:cs typeface="Courier New" pitchFamily="49" charset="0"/>
              </a:rPr>
              <a:t> </a:t>
            </a:r>
            <a:r>
              <a:rPr lang="en-GB" sz="2000" b="1" dirty="0" err="1" smtClean="0">
                <a:cs typeface="Courier New" pitchFamily="49" charset="0"/>
              </a:rPr>
              <a:t>inte</a:t>
            </a:r>
            <a:r>
              <a:rPr lang="en-GB" sz="2000" b="1" dirty="0" smtClean="0">
                <a:cs typeface="Courier New" pitchFamily="49" charset="0"/>
              </a:rPr>
              <a:t> </a:t>
            </a:r>
            <a:r>
              <a:rPr lang="en-GB" sz="2000" b="1" dirty="0" err="1" smtClean="0">
                <a:cs typeface="Courier New" pitchFamily="49" charset="0"/>
              </a:rPr>
              <a:t>Sveriges</a:t>
            </a:r>
            <a:r>
              <a:rPr lang="en-GB" sz="2000" b="1" dirty="0" smtClean="0">
                <a:cs typeface="Courier New" pitchFamily="49" charset="0"/>
              </a:rPr>
              <a:t> </a:t>
            </a:r>
            <a:r>
              <a:rPr lang="en-GB" sz="2000" b="1" dirty="0" err="1" smtClean="0">
                <a:cs typeface="Courier New" pitchFamily="49" charset="0"/>
              </a:rPr>
              <a:t>historia</a:t>
            </a:r>
            <a:r>
              <a:rPr lang="en-GB" sz="2000" b="1" dirty="0" smtClean="0">
                <a:cs typeface="Courier New" pitchFamily="49" charset="0"/>
              </a:rPr>
              <a:t> en del </a:t>
            </a:r>
            <a:r>
              <a:rPr lang="en-GB" sz="2000" b="1" dirty="0" err="1" smtClean="0">
                <a:cs typeface="Courier New" pitchFamily="49" charset="0"/>
              </a:rPr>
              <a:t>av</a:t>
            </a:r>
            <a:r>
              <a:rPr lang="en-GB" sz="2000" b="1" dirty="0" smtClean="0">
                <a:cs typeface="Courier New" pitchFamily="49" charset="0"/>
              </a:rPr>
              <a:t> </a:t>
            </a:r>
            <a:r>
              <a:rPr lang="en-GB" sz="2000" b="1" dirty="0" err="1" smtClean="0">
                <a:cs typeface="Courier New" pitchFamily="49" charset="0"/>
              </a:rPr>
              <a:t>Europas</a:t>
            </a:r>
            <a:r>
              <a:rPr lang="en-GB" sz="2000" b="1" dirty="0" smtClean="0">
                <a:cs typeface="Courier New" pitchFamily="49" charset="0"/>
              </a:rPr>
              <a:t> med </a:t>
            </a:r>
            <a:r>
              <a:rPr lang="en-GB" sz="2000" b="1" dirty="0" err="1" smtClean="0">
                <a:cs typeface="Courier New" pitchFamily="49" charset="0"/>
              </a:rPr>
              <a:t>samma</a:t>
            </a:r>
            <a:r>
              <a:rPr lang="en-GB" sz="2000" b="1" dirty="0" smtClean="0">
                <a:cs typeface="Courier New" pitchFamily="49" charset="0"/>
              </a:rPr>
              <a:t> </a:t>
            </a:r>
            <a:r>
              <a:rPr lang="en-GB" sz="2000" b="1" dirty="0" err="1" smtClean="0">
                <a:cs typeface="Courier New" pitchFamily="49" charset="0"/>
              </a:rPr>
              <a:t>rasism</a:t>
            </a:r>
            <a:r>
              <a:rPr lang="en-GB" sz="2000" b="1" dirty="0" smtClean="0">
                <a:cs typeface="Courier New" pitchFamily="49" charset="0"/>
              </a:rPr>
              <a:t> </a:t>
            </a:r>
            <a:r>
              <a:rPr lang="en-GB" sz="2000" b="1" dirty="0" err="1" smtClean="0">
                <a:cs typeface="Courier New" pitchFamily="49" charset="0"/>
              </a:rPr>
              <a:t>och</a:t>
            </a:r>
            <a:r>
              <a:rPr lang="en-GB" sz="2000" b="1" dirty="0" smtClean="0">
                <a:cs typeface="Courier New" pitchFamily="49" charset="0"/>
              </a:rPr>
              <a:t> </a:t>
            </a:r>
            <a:r>
              <a:rPr lang="en-GB" sz="2000" b="1" dirty="0" err="1" smtClean="0">
                <a:cs typeface="Courier New" pitchFamily="49" charset="0"/>
              </a:rPr>
              <a:t>diskriminering</a:t>
            </a:r>
            <a:r>
              <a:rPr lang="en-GB" sz="2000" b="1" dirty="0" smtClean="0">
                <a:cs typeface="Courier New" pitchFamily="49" charset="0"/>
              </a:rPr>
              <a:t>? </a:t>
            </a: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smtClean="0">
              <a:cs typeface="Courier New" pitchFamily="49" charset="0"/>
            </a:endParaRP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dirty="0" err="1" smtClean="0">
                <a:cs typeface="Courier New" pitchFamily="49" charset="0"/>
              </a:rPr>
              <a:t>Förnekelsen</a:t>
            </a:r>
            <a:r>
              <a:rPr lang="en-GB" sz="2000" b="1" dirty="0" smtClean="0">
                <a:cs typeface="Courier New" pitchFamily="49" charset="0"/>
              </a:rPr>
              <a:t> </a:t>
            </a:r>
            <a:r>
              <a:rPr lang="en-GB" sz="2000" b="1" dirty="0" err="1" smtClean="0">
                <a:cs typeface="Courier New" pitchFamily="49" charset="0"/>
              </a:rPr>
              <a:t>av</a:t>
            </a:r>
            <a:r>
              <a:rPr lang="en-GB" sz="2000" b="1" dirty="0" smtClean="0">
                <a:cs typeface="Courier New" pitchFamily="49" charset="0"/>
              </a:rPr>
              <a:t> </a:t>
            </a:r>
            <a:r>
              <a:rPr lang="en-GB" sz="2000" b="1" dirty="0" err="1" smtClean="0">
                <a:cs typeface="Courier New" pitchFamily="49" charset="0"/>
              </a:rPr>
              <a:t>etnisk</a:t>
            </a:r>
            <a:r>
              <a:rPr lang="en-GB" sz="2000" b="1" dirty="0" smtClean="0">
                <a:cs typeface="Courier New" pitchFamily="49" charset="0"/>
              </a:rPr>
              <a:t> </a:t>
            </a:r>
            <a:r>
              <a:rPr lang="en-GB" sz="2000" b="1" dirty="0" err="1" smtClean="0">
                <a:cs typeface="Courier New" pitchFamily="49" charset="0"/>
              </a:rPr>
              <a:t>diskriminering</a:t>
            </a:r>
            <a:r>
              <a:rPr lang="en-GB" sz="2000" b="1" dirty="0" smtClean="0">
                <a:cs typeface="Courier New" pitchFamily="49" charset="0"/>
              </a:rPr>
              <a:t> </a:t>
            </a:r>
            <a:r>
              <a:rPr lang="en-GB" sz="2000" b="1" dirty="0" err="1" smtClean="0">
                <a:cs typeface="Courier New" pitchFamily="49" charset="0"/>
              </a:rPr>
              <a:t>syns</a:t>
            </a:r>
            <a:r>
              <a:rPr lang="en-GB" sz="2000" b="1" dirty="0" smtClean="0">
                <a:cs typeface="Courier New" pitchFamily="49" charset="0"/>
              </a:rPr>
              <a:t> </a:t>
            </a:r>
            <a:r>
              <a:rPr lang="en-GB" sz="2000" b="1" dirty="0" err="1" smtClean="0">
                <a:cs typeface="Courier New" pitchFamily="49" charset="0"/>
              </a:rPr>
              <a:t>i</a:t>
            </a:r>
            <a:r>
              <a:rPr lang="en-GB" sz="2000" b="1" dirty="0" smtClean="0">
                <a:cs typeface="Courier New" pitchFamily="49" charset="0"/>
              </a:rPr>
              <a:t> </a:t>
            </a:r>
            <a:r>
              <a:rPr lang="en-GB" sz="2000" b="1" dirty="0" err="1" smtClean="0">
                <a:cs typeface="Courier New" pitchFamily="49" charset="0"/>
              </a:rPr>
              <a:t>invandrarpolitiken</a:t>
            </a:r>
            <a:r>
              <a:rPr lang="en-GB" sz="2000" b="1" dirty="0" smtClean="0">
                <a:cs typeface="Courier New" pitchFamily="49" charset="0"/>
              </a:rPr>
              <a:t>, </a:t>
            </a:r>
            <a:r>
              <a:rPr lang="en-GB" sz="2000" b="1" dirty="0" err="1" smtClean="0">
                <a:cs typeface="Courier New" pitchFamily="49" charset="0"/>
              </a:rPr>
              <a:t>integrationspolitiken</a:t>
            </a:r>
            <a:r>
              <a:rPr lang="en-GB" sz="2000" b="1" dirty="0" smtClean="0">
                <a:cs typeface="Courier New" pitchFamily="49" charset="0"/>
              </a:rPr>
              <a:t> </a:t>
            </a:r>
            <a:r>
              <a:rPr lang="en-GB" sz="2000" b="1" dirty="0" err="1" smtClean="0">
                <a:cs typeface="Courier New" pitchFamily="49" charset="0"/>
              </a:rPr>
              <a:t>och</a:t>
            </a:r>
            <a:r>
              <a:rPr lang="en-GB" sz="2000" b="1" dirty="0" smtClean="0">
                <a:cs typeface="Courier New" pitchFamily="49" charset="0"/>
              </a:rPr>
              <a:t> </a:t>
            </a:r>
            <a:r>
              <a:rPr lang="en-GB" sz="2000" b="1" dirty="0" err="1" smtClean="0">
                <a:cs typeface="Courier New" pitchFamily="49" charset="0"/>
              </a:rPr>
              <a:t>svårigheterna</a:t>
            </a:r>
            <a:r>
              <a:rPr lang="en-GB" sz="2000" b="1" dirty="0" smtClean="0">
                <a:cs typeface="Courier New" pitchFamily="49" charset="0"/>
              </a:rPr>
              <a:t> med </a:t>
            </a:r>
            <a:r>
              <a:rPr lang="en-GB" sz="2000" b="1" dirty="0" err="1" smtClean="0">
                <a:cs typeface="Courier New" pitchFamily="49" charset="0"/>
              </a:rPr>
              <a:t>att</a:t>
            </a:r>
            <a:r>
              <a:rPr lang="en-GB" sz="2000" b="1" dirty="0" smtClean="0">
                <a:cs typeface="Courier New" pitchFamily="49" charset="0"/>
              </a:rPr>
              <a:t> </a:t>
            </a:r>
            <a:r>
              <a:rPr lang="en-GB" sz="2000" b="1" dirty="0" err="1" smtClean="0">
                <a:cs typeface="Courier New" pitchFamily="49" charset="0"/>
              </a:rPr>
              <a:t>förbjuda</a:t>
            </a:r>
            <a:r>
              <a:rPr lang="en-GB" sz="2000" b="1" dirty="0" smtClean="0">
                <a:cs typeface="Courier New" pitchFamily="49" charset="0"/>
              </a:rPr>
              <a:t> </a:t>
            </a:r>
            <a:r>
              <a:rPr lang="en-GB" sz="2000" b="1" dirty="0" err="1" smtClean="0">
                <a:cs typeface="Courier New" pitchFamily="49" charset="0"/>
              </a:rPr>
              <a:t>etnisk</a:t>
            </a:r>
            <a:r>
              <a:rPr lang="en-GB" sz="2000" b="1" dirty="0" smtClean="0">
                <a:cs typeface="Courier New" pitchFamily="49" charset="0"/>
              </a:rPr>
              <a:t> </a:t>
            </a:r>
            <a:r>
              <a:rPr lang="en-GB" sz="2000" b="1" dirty="0" err="1" smtClean="0">
                <a:cs typeface="Courier New" pitchFamily="49" charset="0"/>
              </a:rPr>
              <a:t>diskriminering</a:t>
            </a:r>
            <a:r>
              <a:rPr lang="en-GB" sz="2000" b="1" dirty="0" smtClean="0">
                <a:cs typeface="Courier New" pitchFamily="49" charset="0"/>
              </a:rPr>
              <a:t> </a:t>
            </a:r>
            <a:r>
              <a:rPr lang="en-GB" sz="2000" b="1" dirty="0" err="1" smtClean="0">
                <a:cs typeface="Courier New" pitchFamily="49" charset="0"/>
              </a:rPr>
              <a:t>på</a:t>
            </a:r>
            <a:r>
              <a:rPr lang="en-GB" sz="2000" b="1" dirty="0" smtClean="0">
                <a:cs typeface="Courier New" pitchFamily="49" charset="0"/>
              </a:rPr>
              <a:t> </a:t>
            </a:r>
            <a:r>
              <a:rPr lang="en-GB" sz="2000" b="1" dirty="0" err="1" smtClean="0">
                <a:cs typeface="Courier New" pitchFamily="49" charset="0"/>
              </a:rPr>
              <a:t>arbetsmarknaden</a:t>
            </a:r>
            <a:r>
              <a:rPr lang="en-GB" sz="2000" b="1" dirty="0" smtClean="0">
                <a:cs typeface="Courier New" pitchFamily="49" charset="0"/>
              </a:rPr>
              <a:t> </a:t>
            </a:r>
            <a:r>
              <a:rPr lang="en-GB" sz="2000" b="1" dirty="0" err="1" smtClean="0">
                <a:cs typeface="Courier New" pitchFamily="49" charset="0"/>
              </a:rPr>
              <a:t>och</a:t>
            </a:r>
            <a:r>
              <a:rPr lang="en-GB" sz="2000" b="1" dirty="0" smtClean="0">
                <a:cs typeface="Courier New" pitchFamily="49" charset="0"/>
              </a:rPr>
              <a:t> </a:t>
            </a:r>
            <a:r>
              <a:rPr lang="en-GB" sz="2000" b="1" dirty="0" err="1" smtClean="0">
                <a:cs typeface="Courier New" pitchFamily="49" charset="0"/>
              </a:rPr>
              <a:t>i</a:t>
            </a:r>
            <a:r>
              <a:rPr lang="en-GB" sz="2000" b="1" dirty="0" smtClean="0">
                <a:cs typeface="Courier New" pitchFamily="49" charset="0"/>
              </a:rPr>
              <a:t> </a:t>
            </a:r>
            <a:r>
              <a:rPr lang="en-GB" sz="2000" b="1" dirty="0" err="1" smtClean="0">
                <a:cs typeface="Courier New" pitchFamily="49" charset="0"/>
              </a:rPr>
              <a:t>övrigt</a:t>
            </a:r>
            <a:endParaRPr lang="en-GB" sz="2000" b="1" dirty="0" smtClean="0">
              <a:cs typeface="Courier New" pitchFamily="49" charset="0"/>
            </a:endParaRPr>
          </a:p>
          <a:p>
            <a:pPr eaLnBrk="1" hangingPunct="1">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smtClean="0">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sidfot 5"/>
          <p:cNvSpPr>
            <a:spLocks noGrp="1"/>
          </p:cNvSpPr>
          <p:nvPr>
            <p:ph type="ftr" sz="quarter" idx="11"/>
          </p:nvPr>
        </p:nvSpPr>
        <p:spPr/>
        <p:txBody>
          <a:bodyPr/>
          <a:lstStyle/>
          <a:p>
            <a:r>
              <a:rPr lang="sv-SE" dirty="0" err="1" smtClean="0"/>
              <a:t>paul.lappalainen@do.se</a:t>
            </a:r>
            <a:endParaRPr lang="sv-SE" dirty="0"/>
          </a:p>
        </p:txBody>
      </p:sp>
      <p:sp>
        <p:nvSpPr>
          <p:cNvPr id="7" name="Platshållare för bildnummer 6"/>
          <p:cNvSpPr>
            <a:spLocks noGrp="1"/>
          </p:cNvSpPr>
          <p:nvPr>
            <p:ph type="sldNum" sz="quarter" idx="12"/>
          </p:nvPr>
        </p:nvSpPr>
        <p:spPr/>
        <p:txBody>
          <a:bodyPr/>
          <a:lstStyle/>
          <a:p>
            <a:fld id="{82C0E28E-20F3-44AE-9E51-D19E1CFF823C}" type="slidenum">
              <a:rPr lang="sv-SE"/>
              <a:pPr/>
              <a:t>15</a:t>
            </a:fld>
            <a:endParaRPr lang="sv-SE"/>
          </a:p>
        </p:txBody>
      </p:sp>
      <p:sp>
        <p:nvSpPr>
          <p:cNvPr id="54274" name="Rectangle 2"/>
          <p:cNvSpPr>
            <a:spLocks noGrp="1" noChangeArrowheads="1"/>
          </p:cNvSpPr>
          <p:nvPr>
            <p:ph type="title"/>
          </p:nvPr>
        </p:nvSpPr>
        <p:spPr>
          <a:xfrm>
            <a:off x="685800" y="285728"/>
            <a:ext cx="7772400" cy="1085872"/>
          </a:xfrm>
        </p:spPr>
        <p:txBody>
          <a:bodyPr/>
          <a:lstStyle/>
          <a:p>
            <a:r>
              <a:rPr lang="sv-SE" sz="4000" b="1" dirty="0" smtClean="0"/>
              <a:t>Ögonöppnare</a:t>
            </a:r>
            <a:endParaRPr lang="sv-SE" sz="4000" b="1" dirty="0"/>
          </a:p>
        </p:txBody>
      </p:sp>
      <p:sp>
        <p:nvSpPr>
          <p:cNvPr id="54275" name="Rectangle 3"/>
          <p:cNvSpPr>
            <a:spLocks noGrp="1" noChangeArrowheads="1"/>
          </p:cNvSpPr>
          <p:nvPr>
            <p:ph type="body" sz="half" idx="2"/>
          </p:nvPr>
        </p:nvSpPr>
        <p:spPr>
          <a:xfrm>
            <a:off x="1857356" y="1447800"/>
            <a:ext cx="6524644" cy="4495800"/>
          </a:xfrm>
        </p:spPr>
        <p:txBody>
          <a:bodyPr/>
          <a:lstStyle/>
          <a:p>
            <a:pPr>
              <a:lnSpc>
                <a:spcPct val="90000"/>
              </a:lnSpc>
              <a:buFont typeface="Wingdings" pitchFamily="2" charset="2"/>
              <a:buNone/>
            </a:pPr>
            <a:r>
              <a:rPr lang="sv-SE" sz="1600" b="1" dirty="0">
                <a:solidFill>
                  <a:srgbClr val="000000"/>
                </a:solidFill>
                <a:latin typeface="Bookman" pitchFamily="18" charset="0"/>
                <a:cs typeface="Times New Roman" pitchFamily="18" charset="0"/>
              </a:rPr>
              <a:t> </a:t>
            </a:r>
          </a:p>
          <a:p>
            <a:pPr>
              <a:lnSpc>
                <a:spcPct val="90000"/>
              </a:lnSpc>
              <a:buFont typeface="Wingdings" pitchFamily="2" charset="2"/>
              <a:buChar char="Ø"/>
            </a:pPr>
            <a:r>
              <a:rPr lang="sv-SE" sz="2400" b="1" dirty="0">
                <a:solidFill>
                  <a:srgbClr val="000000"/>
                </a:solidFill>
                <a:cs typeface="Times New Roman" pitchFamily="18" charset="0"/>
              </a:rPr>
              <a:t>Stephen Lawrence </a:t>
            </a:r>
            <a:r>
              <a:rPr lang="sv-SE" sz="2400" b="1" dirty="0" err="1">
                <a:solidFill>
                  <a:srgbClr val="000000"/>
                </a:solidFill>
                <a:cs typeface="Times New Roman" pitchFamily="18" charset="0"/>
              </a:rPr>
              <a:t>Inquiry</a:t>
            </a:r>
            <a:r>
              <a:rPr lang="sv-SE" sz="2400" b="1" dirty="0">
                <a:solidFill>
                  <a:srgbClr val="000000"/>
                </a:solidFill>
                <a:cs typeface="Times New Roman" pitchFamily="18" charset="0"/>
              </a:rPr>
              <a:t> 1999 </a:t>
            </a:r>
            <a:r>
              <a:rPr lang="sv-SE" sz="2400" b="1" dirty="0" smtClean="0">
                <a:solidFill>
                  <a:srgbClr val="000000"/>
                </a:solidFill>
                <a:cs typeface="Times New Roman" pitchFamily="18" charset="0"/>
              </a:rPr>
              <a:t>i UK</a:t>
            </a:r>
            <a:endParaRPr lang="sv-SE" sz="2400" b="1" dirty="0">
              <a:solidFill>
                <a:srgbClr val="000000"/>
              </a:solidFill>
              <a:cs typeface="Times New Roman" pitchFamily="18" charset="0"/>
            </a:endParaRPr>
          </a:p>
          <a:p>
            <a:pPr>
              <a:lnSpc>
                <a:spcPct val="90000"/>
              </a:lnSpc>
              <a:buNone/>
            </a:pPr>
            <a:endParaRPr lang="sv-SE" sz="2400" b="1" dirty="0">
              <a:solidFill>
                <a:srgbClr val="000000"/>
              </a:solidFill>
              <a:cs typeface="Times New Roman" pitchFamily="18" charset="0"/>
            </a:endParaRPr>
          </a:p>
          <a:p>
            <a:pPr>
              <a:lnSpc>
                <a:spcPct val="90000"/>
              </a:lnSpc>
              <a:buFont typeface="Wingdings" pitchFamily="2" charset="2"/>
              <a:buChar char="Ø"/>
            </a:pPr>
            <a:r>
              <a:rPr lang="sv-SE" sz="2400" b="1" dirty="0" smtClean="0">
                <a:solidFill>
                  <a:srgbClr val="000000"/>
                </a:solidFill>
                <a:cs typeface="Times New Roman" pitchFamily="18" charset="0"/>
              </a:rPr>
              <a:t>Inte bara ”rötägg” utan en institutionell rasism inom polisen </a:t>
            </a:r>
            <a:endParaRPr lang="sv-SE" sz="2400" b="1" dirty="0">
              <a:solidFill>
                <a:srgbClr val="000000"/>
              </a:solidFill>
              <a:cs typeface="Times New Roman" pitchFamily="18" charset="0"/>
            </a:endParaRPr>
          </a:p>
          <a:p>
            <a:pPr>
              <a:lnSpc>
                <a:spcPct val="90000"/>
              </a:lnSpc>
              <a:buFont typeface="Wingdings" pitchFamily="2" charset="2"/>
              <a:buChar char="Ø"/>
            </a:pPr>
            <a:endParaRPr lang="sv-SE" sz="2400" b="1" dirty="0">
              <a:solidFill>
                <a:srgbClr val="000000"/>
              </a:solidFill>
              <a:cs typeface="Times New Roman" pitchFamily="18" charset="0"/>
            </a:endParaRPr>
          </a:p>
          <a:p>
            <a:pPr>
              <a:lnSpc>
                <a:spcPct val="90000"/>
              </a:lnSpc>
              <a:buFont typeface="Wingdings" pitchFamily="2" charset="2"/>
              <a:buChar char="Ø"/>
            </a:pPr>
            <a:r>
              <a:rPr lang="sv-SE" sz="2400" b="1" dirty="0" smtClean="0">
                <a:solidFill>
                  <a:srgbClr val="000000"/>
                </a:solidFill>
                <a:cs typeface="Times New Roman" pitchFamily="18" charset="0"/>
              </a:rPr>
              <a:t>Också fanns i andra myndigheter</a:t>
            </a:r>
            <a:endParaRPr lang="sv-SE" sz="2400" b="1" dirty="0">
              <a:solidFill>
                <a:srgbClr val="000000"/>
              </a:solidFill>
              <a:cs typeface="Times New Roman" pitchFamily="18" charset="0"/>
            </a:endParaRPr>
          </a:p>
          <a:p>
            <a:pPr>
              <a:lnSpc>
                <a:spcPct val="90000"/>
              </a:lnSpc>
              <a:buNone/>
            </a:pPr>
            <a:endParaRPr lang="sv-SE" sz="2400" b="1" dirty="0">
              <a:solidFill>
                <a:srgbClr val="000000"/>
              </a:solidFill>
              <a:cs typeface="Times New Roman" pitchFamily="18" charset="0"/>
            </a:endParaRPr>
          </a:p>
          <a:p>
            <a:pPr>
              <a:lnSpc>
                <a:spcPct val="90000"/>
              </a:lnSpc>
              <a:buFont typeface="Wingdings" pitchFamily="2" charset="2"/>
              <a:buChar char="Ø"/>
            </a:pPr>
            <a:r>
              <a:rPr lang="sv-SE" sz="2400" b="1" dirty="0" smtClean="0">
                <a:solidFill>
                  <a:srgbClr val="000000"/>
                </a:solidFill>
                <a:cs typeface="Times New Roman" pitchFamily="18" charset="0"/>
              </a:rPr>
              <a:t>Ledde till att lokala och statliga myndigheter fick ett tydligt ansvar för att främja etnisk jämlikhet  </a:t>
            </a:r>
            <a:endParaRPr lang="sv-SE" sz="2400" b="1" dirty="0">
              <a:solidFill>
                <a:srgbClr val="000000"/>
              </a:solidFill>
              <a:cs typeface="Times New Roman" pitchFamily="18" charset="0"/>
            </a:endParaRPr>
          </a:p>
        </p:txBody>
      </p:sp>
      <p:pic>
        <p:nvPicPr>
          <p:cNvPr id="54276" name="Picture 4" descr="BILD Kvalificerade sökande"/>
          <p:cNvPicPr>
            <a:picLocks noGrp="1" noChangeAspect="1" noChangeArrowheads="1"/>
          </p:cNvPicPr>
          <p:nvPr>
            <p:ph type="clipArt" sz="half" idx="1"/>
          </p:nvPr>
        </p:nvPicPr>
        <p:blipFill>
          <a:blip r:embed="rId3"/>
          <a:srcRect/>
          <a:stretch>
            <a:fillRect/>
          </a:stretch>
        </p:blipFill>
        <p:spPr>
          <a:xfrm>
            <a:off x="0" y="4876800"/>
            <a:ext cx="1981200" cy="1727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18435" name="Platshållare för bildnummer 6"/>
          <p:cNvSpPr>
            <a:spLocks noGrp="1"/>
          </p:cNvSpPr>
          <p:nvPr>
            <p:ph type="sldNum" sz="quarter" idx="12"/>
          </p:nvPr>
        </p:nvSpPr>
        <p:spPr>
          <a:noFill/>
        </p:spPr>
        <p:txBody>
          <a:bodyPr/>
          <a:lstStyle/>
          <a:p>
            <a:fld id="{F3CEEE40-BA80-457C-87BC-919CC123F72D}" type="slidenum">
              <a:rPr lang="sv-SE" smtClean="0">
                <a:latin typeface="Arial" pitchFamily="34" charset="0"/>
              </a:rPr>
              <a:pPr/>
              <a:t>16</a:t>
            </a:fld>
            <a:endParaRPr lang="sv-SE" smtClean="0">
              <a:latin typeface="Arial" pitchFamily="34" charset="0"/>
            </a:endParaRPr>
          </a:p>
        </p:txBody>
      </p:sp>
      <p:sp>
        <p:nvSpPr>
          <p:cNvPr id="18436" name="Rectangle 2"/>
          <p:cNvSpPr>
            <a:spLocks noGrp="1" noChangeArrowheads="1"/>
          </p:cNvSpPr>
          <p:nvPr>
            <p:ph type="title"/>
          </p:nvPr>
        </p:nvSpPr>
        <p:spPr>
          <a:xfrm>
            <a:off x="685800" y="381000"/>
            <a:ext cx="7772400" cy="762000"/>
          </a:xfrm>
        </p:spPr>
        <p:txBody>
          <a:bodyPr/>
          <a:lstStyle/>
          <a:p>
            <a:pPr eaLnBrk="1" hangingPunct="1"/>
            <a:r>
              <a:rPr lang="sv-SE" smtClean="0"/>
              <a:t>Feelgood åtgärder?  </a:t>
            </a:r>
          </a:p>
        </p:txBody>
      </p:sp>
      <p:sp>
        <p:nvSpPr>
          <p:cNvPr id="18437" name="Rectangle 3"/>
          <p:cNvSpPr>
            <a:spLocks noGrp="1" noChangeArrowheads="1"/>
          </p:cNvSpPr>
          <p:nvPr>
            <p:ph type="body" sz="half" idx="2"/>
          </p:nvPr>
        </p:nvSpPr>
        <p:spPr>
          <a:xfrm>
            <a:off x="900113" y="1268413"/>
            <a:ext cx="7866062" cy="4648200"/>
          </a:xfrm>
        </p:spPr>
        <p:txBody>
          <a:bodyPr/>
          <a:lstStyle/>
          <a:p>
            <a:pPr eaLnBrk="1" hangingPunct="1">
              <a:lnSpc>
                <a:spcPct val="80000"/>
              </a:lnSpc>
              <a:buFont typeface="Wingdings" pitchFamily="2" charset="2"/>
              <a:buNone/>
            </a:pPr>
            <a:endParaRPr lang="sv-SE" sz="1800" b="1" dirty="0" smtClean="0">
              <a:solidFill>
                <a:srgbClr val="000000"/>
              </a:solidFill>
              <a:cs typeface="Times New Roman" pitchFamily="18" charset="0"/>
            </a:endParaRPr>
          </a:p>
          <a:p>
            <a:pPr eaLnBrk="1" hangingPunct="1">
              <a:lnSpc>
                <a:spcPct val="80000"/>
              </a:lnSpc>
              <a:buFont typeface="Wingdings" pitchFamily="2" charset="2"/>
              <a:buNone/>
            </a:pPr>
            <a:r>
              <a:rPr lang="sv-SE" sz="2000" b="1" dirty="0" smtClean="0">
                <a:solidFill>
                  <a:srgbClr val="000000"/>
                </a:solidFill>
                <a:cs typeface="Times New Roman" pitchFamily="18" charset="0"/>
              </a:rPr>
              <a:t>Alla länder sätter fokus på arbete, språk, praktikplatser, satsningar i utsatta områden, validering. </a:t>
            </a:r>
          </a:p>
          <a:p>
            <a:pPr eaLnBrk="1" hangingPunct="1">
              <a:lnSpc>
                <a:spcPct val="80000"/>
              </a:lnSpc>
              <a:buFont typeface="Wingdings" pitchFamily="2" charset="2"/>
              <a:buNone/>
            </a:pPr>
            <a:endParaRPr lang="sv-SE" sz="2000" b="1" dirty="0" smtClean="0">
              <a:solidFill>
                <a:srgbClr val="000000"/>
              </a:solidFill>
              <a:cs typeface="Times New Roman" pitchFamily="18" charset="0"/>
            </a:endParaRPr>
          </a:p>
          <a:p>
            <a:pPr eaLnBrk="1" hangingPunct="1">
              <a:lnSpc>
                <a:spcPct val="80000"/>
              </a:lnSpc>
              <a:buFont typeface="Wingdings" pitchFamily="2" charset="2"/>
              <a:buNone/>
            </a:pPr>
            <a:r>
              <a:rPr lang="sv-SE" sz="2000" b="1" dirty="0" smtClean="0">
                <a:solidFill>
                  <a:srgbClr val="000000"/>
                </a:solidFill>
                <a:cs typeface="Times New Roman" pitchFamily="18" charset="0"/>
              </a:rPr>
              <a:t>Dessa är lätta. De är till för att hjälpa, utbilda, styra och kontrollera de ”andra”. En grupp utan makt. Makthavarna kan må bra – de agerar utan någon större risk för bakslag </a:t>
            </a:r>
          </a:p>
          <a:p>
            <a:pPr eaLnBrk="1" hangingPunct="1">
              <a:lnSpc>
                <a:spcPct val="80000"/>
              </a:lnSpc>
              <a:buFont typeface="Wingdings" pitchFamily="2" charset="2"/>
              <a:buNone/>
            </a:pPr>
            <a:endParaRPr lang="sv-SE" sz="2000" b="1" dirty="0" smtClean="0">
              <a:solidFill>
                <a:srgbClr val="000000"/>
              </a:solidFill>
              <a:cs typeface="Times New Roman" pitchFamily="18" charset="0"/>
            </a:endParaRPr>
          </a:p>
          <a:p>
            <a:pPr eaLnBrk="1" hangingPunct="1">
              <a:lnSpc>
                <a:spcPct val="80000"/>
              </a:lnSpc>
              <a:buFont typeface="Wingdings" pitchFamily="2" charset="2"/>
              <a:buNone/>
            </a:pPr>
            <a:r>
              <a:rPr lang="sv-SE" sz="2000" b="1" dirty="0" smtClean="0">
                <a:solidFill>
                  <a:srgbClr val="000000"/>
                </a:solidFill>
                <a:cs typeface="Times New Roman" pitchFamily="18" charset="0"/>
              </a:rPr>
              <a:t>Uppenbart att diskriminering underminerar dessa åtgärder. </a:t>
            </a:r>
          </a:p>
          <a:p>
            <a:pPr eaLnBrk="1" hangingPunct="1">
              <a:lnSpc>
                <a:spcPct val="80000"/>
              </a:lnSpc>
              <a:buFont typeface="Wingdings" pitchFamily="2" charset="2"/>
              <a:buNone/>
            </a:pPr>
            <a:endParaRPr lang="sv-SE" sz="2000" b="1" dirty="0" smtClean="0">
              <a:solidFill>
                <a:srgbClr val="000000"/>
              </a:solidFill>
              <a:cs typeface="Times New Roman" pitchFamily="18" charset="0"/>
            </a:endParaRPr>
          </a:p>
          <a:p>
            <a:pPr eaLnBrk="1" hangingPunct="1">
              <a:lnSpc>
                <a:spcPct val="80000"/>
              </a:lnSpc>
              <a:buFont typeface="Wingdings" pitchFamily="2" charset="2"/>
              <a:buNone/>
            </a:pPr>
            <a:r>
              <a:rPr lang="sv-SE" sz="2000" b="1" dirty="0" smtClean="0">
                <a:solidFill>
                  <a:srgbClr val="000000"/>
                </a:solidFill>
                <a:cs typeface="Times New Roman" pitchFamily="18" charset="0"/>
              </a:rPr>
              <a:t>Men motverkande av diskriminering rubbar status quo. Därmed svårare. Det innebär en fokus på arbetsgivare, fackföreningar, tjänstemän och andra makthavare. </a:t>
            </a:r>
          </a:p>
          <a:p>
            <a:pPr eaLnBrk="1" hangingPunct="1">
              <a:lnSpc>
                <a:spcPct val="80000"/>
              </a:lnSpc>
              <a:buFont typeface="Wingdings" pitchFamily="2" charset="2"/>
              <a:buNone/>
            </a:pPr>
            <a:endParaRPr lang="sv-SE" sz="2000" b="1" dirty="0" smtClean="0">
              <a:solidFill>
                <a:srgbClr val="000000"/>
              </a:solidFill>
              <a:cs typeface="Times New Roman" pitchFamily="18" charset="0"/>
            </a:endParaRPr>
          </a:p>
          <a:p>
            <a:pPr eaLnBrk="1" hangingPunct="1">
              <a:lnSpc>
                <a:spcPct val="80000"/>
              </a:lnSpc>
              <a:buFont typeface="Wingdings" pitchFamily="2" charset="2"/>
              <a:buNone/>
            </a:pPr>
            <a:r>
              <a:rPr lang="sv-SE" sz="2000" b="1" dirty="0" smtClean="0">
                <a:solidFill>
                  <a:srgbClr val="000000"/>
                </a:solidFill>
                <a:cs typeface="Times New Roman" pitchFamily="18" charset="0"/>
              </a:rPr>
              <a:t>Risken för en backlash är stor.</a:t>
            </a:r>
          </a:p>
          <a:p>
            <a:pPr eaLnBrk="1" hangingPunct="1">
              <a:lnSpc>
                <a:spcPct val="80000"/>
              </a:lnSpc>
              <a:buFont typeface="Symbol" pitchFamily="18" charset="2"/>
              <a:buNone/>
            </a:pPr>
            <a:endParaRPr lang="en-GB" sz="1800" b="1" dirty="0" smtClean="0">
              <a:cs typeface="Courier New" pitchFamily="49" charset="0"/>
            </a:endParaRPr>
          </a:p>
          <a:p>
            <a:pPr eaLnBrk="1" hangingPunct="1">
              <a:lnSpc>
                <a:spcPct val="80000"/>
              </a:lnSpc>
              <a:buFont typeface="Wingdings" pitchFamily="2" charset="2"/>
              <a:buNone/>
            </a:pPr>
            <a:endParaRPr lang="sv-SE" sz="1800" b="1" dirty="0" smtClean="0">
              <a:solidFill>
                <a:srgbClr val="000000"/>
              </a:solidFill>
              <a:cs typeface="Times New Roman" pitchFamily="18" charset="0"/>
            </a:endParaRPr>
          </a:p>
          <a:p>
            <a:pPr eaLnBrk="1" hangingPunct="1">
              <a:lnSpc>
                <a:spcPct val="80000"/>
              </a:lnSpc>
              <a:buFont typeface="Wingdings" pitchFamily="2" charset="2"/>
              <a:buNone/>
            </a:pPr>
            <a:endParaRPr lang="sv-SE" sz="1800" b="1" dirty="0" smtClean="0">
              <a:solidFill>
                <a:srgbClr val="000000"/>
              </a:solidFill>
              <a:cs typeface="Times New Roman" pitchFamily="18" charset="0"/>
            </a:endParaRPr>
          </a:p>
          <a:p>
            <a:pPr eaLnBrk="1" hangingPunct="1">
              <a:lnSpc>
                <a:spcPct val="80000"/>
              </a:lnSpc>
              <a:buFont typeface="Wingdings" pitchFamily="2" charset="2"/>
              <a:buNone/>
            </a:pPr>
            <a:endParaRPr lang="sv-SE" sz="1800" b="1" dirty="0" smtClean="0">
              <a:solidFill>
                <a:srgbClr val="000000"/>
              </a:solidFill>
              <a:cs typeface="Times New Roman" pitchFamily="18" charset="0"/>
            </a:endParaRPr>
          </a:p>
          <a:p>
            <a:pPr eaLnBrk="1" hangingPunct="1">
              <a:lnSpc>
                <a:spcPct val="80000"/>
              </a:lnSpc>
              <a:buFont typeface="Wingdings" pitchFamily="2" charset="2"/>
              <a:buNone/>
            </a:pPr>
            <a:endParaRPr lang="sv-SE" sz="1800" b="1" dirty="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19459" name="Rectangle 2"/>
          <p:cNvSpPr>
            <a:spLocks noGrp="1" noChangeArrowheads="1"/>
          </p:cNvSpPr>
          <p:nvPr>
            <p:ph type="title"/>
          </p:nvPr>
        </p:nvSpPr>
        <p:spPr>
          <a:xfrm>
            <a:off x="1042988" y="1412875"/>
            <a:ext cx="7200900" cy="360363"/>
          </a:xfrm>
        </p:spPr>
        <p:txBody>
          <a:bodyPr/>
          <a:lstStyle/>
          <a:p>
            <a:pPr eaLnBrk="1" hangingPunct="1"/>
            <a:endParaRPr lang="sv-SE" sz="2800" smtClean="0"/>
          </a:p>
        </p:txBody>
      </p:sp>
      <p:sp>
        <p:nvSpPr>
          <p:cNvPr id="19460" name="Rectangle 3"/>
          <p:cNvSpPr>
            <a:spLocks noGrp="1" noChangeArrowheads="1"/>
          </p:cNvSpPr>
          <p:nvPr>
            <p:ph type="body" sz="half" idx="2"/>
          </p:nvPr>
        </p:nvSpPr>
        <p:spPr>
          <a:xfrm>
            <a:off x="1547813" y="1905000"/>
            <a:ext cx="6834187" cy="4038600"/>
          </a:xfrm>
        </p:spPr>
        <p:txBody>
          <a:bodyPr/>
          <a:lstStyle/>
          <a:p>
            <a:pPr eaLnBrk="1" hangingPunct="1">
              <a:buFont typeface="Wingdings" pitchFamily="2" charset="2"/>
              <a:buNone/>
            </a:pPr>
            <a:r>
              <a:rPr lang="sv-SE" sz="1400" b="1" smtClean="0">
                <a:solidFill>
                  <a:srgbClr val="000000"/>
                </a:solidFill>
                <a:cs typeface="Times New Roman" pitchFamily="18" charset="0"/>
              </a:rPr>
              <a:t> </a:t>
            </a:r>
          </a:p>
          <a:p>
            <a:pPr eaLnBrk="1" hangingPunct="1">
              <a:buFont typeface="Wingdings" pitchFamily="2" charset="2"/>
              <a:buNone/>
            </a:pPr>
            <a:endParaRPr lang="sv-SE" b="1" smtClean="0">
              <a:solidFill>
                <a:srgbClr val="000000"/>
              </a:solidFill>
              <a:cs typeface="Times New Roman" pitchFamily="18" charset="0"/>
            </a:endParaRPr>
          </a:p>
        </p:txBody>
      </p:sp>
      <p:pic>
        <p:nvPicPr>
          <p:cNvPr id="19461" name="Picture 5"/>
          <p:cNvPicPr>
            <a:picLocks noChangeAspect="1" noChangeArrowheads="1"/>
          </p:cNvPicPr>
          <p:nvPr/>
        </p:nvPicPr>
        <p:blipFill>
          <a:blip r:embed="rId3"/>
          <a:srcRect/>
          <a:stretch>
            <a:fillRect/>
          </a:stretch>
        </p:blipFill>
        <p:spPr bwMode="auto">
          <a:xfrm>
            <a:off x="539750" y="1268413"/>
            <a:ext cx="8135938" cy="53038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20483" name="Rectangle 2"/>
          <p:cNvSpPr>
            <a:spLocks noGrp="1" noChangeArrowheads="1"/>
          </p:cNvSpPr>
          <p:nvPr>
            <p:ph type="title"/>
          </p:nvPr>
        </p:nvSpPr>
        <p:spPr>
          <a:xfrm>
            <a:off x="900113" y="188913"/>
            <a:ext cx="6767512" cy="649287"/>
          </a:xfrm>
        </p:spPr>
        <p:txBody>
          <a:bodyPr/>
          <a:lstStyle/>
          <a:p>
            <a:pPr eaLnBrk="1" hangingPunct="1"/>
            <a:r>
              <a:rPr lang="en-US" sz="1600" smtClean="0"/>
              <a:t>“den svenska brain drain”?</a:t>
            </a:r>
          </a:p>
        </p:txBody>
      </p:sp>
      <p:sp>
        <p:nvSpPr>
          <p:cNvPr id="20484" name="Rectangle 3"/>
          <p:cNvSpPr>
            <a:spLocks noGrp="1" noChangeArrowheads="1"/>
          </p:cNvSpPr>
          <p:nvPr>
            <p:ph type="body" sz="half" idx="2"/>
          </p:nvPr>
        </p:nvSpPr>
        <p:spPr>
          <a:xfrm>
            <a:off x="3851275" y="1905000"/>
            <a:ext cx="1944688" cy="3108325"/>
          </a:xfrm>
        </p:spPr>
        <p:txBody>
          <a:bodyPr/>
          <a:lstStyle/>
          <a:p>
            <a:pPr eaLnBrk="1" hangingPunct="1">
              <a:buFontTx/>
              <a:buNone/>
            </a:pPr>
            <a:endParaRPr lang="sv-SE" sz="1800" b="1" smtClean="0">
              <a:solidFill>
                <a:srgbClr val="000000"/>
              </a:solidFill>
              <a:latin typeface="Courier New" pitchFamily="49" charset="0"/>
              <a:cs typeface="Courier New" pitchFamily="49" charset="0"/>
            </a:endParaRPr>
          </a:p>
        </p:txBody>
      </p:sp>
      <p:pic>
        <p:nvPicPr>
          <p:cNvPr id="20485" name="Picture 4"/>
          <p:cNvPicPr>
            <a:picLocks noChangeAspect="1" noChangeArrowheads="1"/>
          </p:cNvPicPr>
          <p:nvPr/>
        </p:nvPicPr>
        <p:blipFill>
          <a:blip r:embed="rId3"/>
          <a:srcRect/>
          <a:stretch>
            <a:fillRect/>
          </a:stretch>
        </p:blipFill>
        <p:spPr bwMode="auto">
          <a:xfrm>
            <a:off x="755650" y="1196975"/>
            <a:ext cx="7488238" cy="547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latshållare för sidfot 2"/>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r>
              <a:rPr lang="sv-SE"/>
              <a:t>paul.lappalainen@do.se</a:t>
            </a:r>
          </a:p>
        </p:txBody>
      </p:sp>
      <p:sp>
        <p:nvSpPr>
          <p:cNvPr id="1028" name="Platshållare för bildnummer 3"/>
          <p:cNvSpPr>
            <a:spLocks noGrp="1"/>
          </p:cNvSpPr>
          <p:nvPr>
            <p:ph type="sldNum" sz="quarter" idx="10"/>
          </p:nvPr>
        </p:nvSpPr>
        <p:spPr>
          <a:xfrm>
            <a:off x="6553200" y="6248400"/>
            <a:ext cx="1905000" cy="457200"/>
          </a:xfrm>
          <a:noFill/>
        </p:spPr>
        <p:txBody>
          <a:bodyPr/>
          <a:lstStyle/>
          <a:p>
            <a:fld id="{8E969C36-2258-484D-BDDF-93293930B587}" type="slidenum">
              <a:rPr lang="sv-SE" smtClean="0">
                <a:latin typeface="Arial" pitchFamily="34" charset="0"/>
              </a:rPr>
              <a:pPr/>
              <a:t>19</a:t>
            </a:fld>
            <a:endParaRPr lang="sv-SE" smtClean="0">
              <a:latin typeface="Arial" pitchFamily="34" charset="0"/>
            </a:endParaRPr>
          </a:p>
        </p:txBody>
      </p:sp>
      <p:sp>
        <p:nvSpPr>
          <p:cNvPr id="1029" name="Text Box 2"/>
          <p:cNvSpPr txBox="1">
            <a:spLocks noChangeArrowheads="1"/>
          </p:cNvSpPr>
          <p:nvPr/>
        </p:nvSpPr>
        <p:spPr bwMode="auto">
          <a:xfrm>
            <a:off x="3733800" y="5562600"/>
            <a:ext cx="2709863" cy="519113"/>
          </a:xfrm>
          <a:prstGeom prst="rect">
            <a:avLst/>
          </a:prstGeom>
          <a:noFill/>
          <a:ln w="9525">
            <a:noFill/>
            <a:miter lim="800000"/>
            <a:headEnd/>
            <a:tailEnd/>
          </a:ln>
        </p:spPr>
        <p:txBody>
          <a:bodyPr wrap="none">
            <a:spAutoFit/>
          </a:bodyPr>
          <a:lstStyle/>
          <a:p>
            <a:pPr eaLnBrk="0" hangingPunct="0"/>
            <a:r>
              <a:rPr lang="en-US" sz="2800"/>
              <a:t>Disempowerment</a:t>
            </a:r>
            <a:endParaRPr lang="en-US"/>
          </a:p>
        </p:txBody>
      </p:sp>
      <p:sp>
        <p:nvSpPr>
          <p:cNvPr id="1030" name="Text Box 3"/>
          <p:cNvSpPr txBox="1">
            <a:spLocks noChangeArrowheads="1"/>
          </p:cNvSpPr>
          <p:nvPr/>
        </p:nvSpPr>
        <p:spPr bwMode="auto">
          <a:xfrm>
            <a:off x="6400800" y="2514600"/>
            <a:ext cx="2276475" cy="946150"/>
          </a:xfrm>
          <a:prstGeom prst="rect">
            <a:avLst/>
          </a:prstGeom>
          <a:noFill/>
          <a:ln w="9525">
            <a:noFill/>
            <a:miter lim="800000"/>
            <a:headEnd/>
            <a:tailEnd/>
          </a:ln>
        </p:spPr>
        <p:txBody>
          <a:bodyPr wrap="none">
            <a:spAutoFit/>
          </a:bodyPr>
          <a:lstStyle/>
          <a:p>
            <a:pPr eaLnBrk="0" hangingPunct="0"/>
            <a:r>
              <a:rPr lang="en-US" sz="2800"/>
              <a:t>Förneka </a:t>
            </a:r>
            <a:br>
              <a:rPr lang="en-US" sz="2800"/>
            </a:br>
            <a:r>
              <a:rPr lang="en-US" sz="2800"/>
              <a:t>diskriminering</a:t>
            </a:r>
          </a:p>
        </p:txBody>
      </p:sp>
      <p:sp>
        <p:nvSpPr>
          <p:cNvPr id="1031" name="Text Box 4"/>
          <p:cNvSpPr txBox="1">
            <a:spLocks noChangeArrowheads="1"/>
          </p:cNvSpPr>
          <p:nvPr/>
        </p:nvSpPr>
        <p:spPr bwMode="auto">
          <a:xfrm>
            <a:off x="381000" y="2438400"/>
            <a:ext cx="2714205" cy="1384995"/>
          </a:xfrm>
          <a:prstGeom prst="rect">
            <a:avLst/>
          </a:prstGeom>
          <a:noFill/>
          <a:ln w="9525">
            <a:noFill/>
            <a:miter lim="800000"/>
            <a:headEnd/>
            <a:tailEnd/>
          </a:ln>
        </p:spPr>
        <p:txBody>
          <a:bodyPr wrap="none">
            <a:spAutoFit/>
          </a:bodyPr>
          <a:lstStyle/>
          <a:p>
            <a:pPr eaLnBrk="0" hangingPunct="0"/>
            <a:r>
              <a:rPr lang="en-US" sz="2800" dirty="0" smtClean="0"/>
              <a:t>“</a:t>
            </a:r>
            <a:r>
              <a:rPr lang="en-US" sz="2800" dirty="0" err="1" smtClean="0"/>
              <a:t>mångfald</a:t>
            </a:r>
            <a:r>
              <a:rPr lang="en-US" sz="2800" dirty="0" smtClean="0"/>
              <a:t>” </a:t>
            </a:r>
            <a:r>
              <a:rPr lang="en-US" sz="2800" dirty="0" err="1"/>
              <a:t>utan</a:t>
            </a:r>
            <a:r>
              <a:rPr lang="en-US" sz="2800" dirty="0"/>
              <a:t/>
            </a:r>
            <a:br>
              <a:rPr lang="en-US" sz="2800" dirty="0"/>
            </a:br>
            <a:r>
              <a:rPr lang="en-US" sz="2800" dirty="0" err="1"/>
              <a:t>hänsyn</a:t>
            </a:r>
            <a:r>
              <a:rPr lang="en-US" sz="2800" dirty="0"/>
              <a:t> till</a:t>
            </a:r>
          </a:p>
          <a:p>
            <a:pPr eaLnBrk="0" hangingPunct="0"/>
            <a:r>
              <a:rPr lang="en-US" sz="2800" dirty="0" err="1"/>
              <a:t>kompetens</a:t>
            </a:r>
            <a:endParaRPr lang="en-US" sz="2800" dirty="0"/>
          </a:p>
        </p:txBody>
      </p:sp>
      <p:graphicFrame>
        <p:nvGraphicFramePr>
          <p:cNvPr id="1026" name="Object 5"/>
          <p:cNvGraphicFramePr>
            <a:graphicFrameLocks noChangeAspect="1"/>
          </p:cNvGraphicFramePr>
          <p:nvPr/>
        </p:nvGraphicFramePr>
        <p:xfrm>
          <a:off x="3203575" y="1700213"/>
          <a:ext cx="3298825" cy="3448050"/>
        </p:xfrm>
        <a:graphic>
          <a:graphicData uri="http://schemas.openxmlformats.org/presentationml/2006/ole">
            <p:oleObj spid="_x0000_s1026" name="Clip" r:id="rId4" imgW="3244320" imgH="3390840" progId="">
              <p:embed/>
            </p:oleObj>
          </a:graphicData>
        </a:graphic>
      </p:graphicFrame>
      <p:sp>
        <p:nvSpPr>
          <p:cNvPr id="1032" name="Text Box 6"/>
          <p:cNvSpPr txBox="1">
            <a:spLocks noChangeArrowheads="1"/>
          </p:cNvSpPr>
          <p:nvPr/>
        </p:nvSpPr>
        <p:spPr bwMode="auto">
          <a:xfrm>
            <a:off x="1116013" y="260350"/>
            <a:ext cx="6840537" cy="369888"/>
          </a:xfrm>
          <a:prstGeom prst="rect">
            <a:avLst/>
          </a:prstGeom>
          <a:noFill/>
          <a:ln w="9525">
            <a:noFill/>
            <a:miter lim="800000"/>
            <a:headEnd/>
            <a:tailEnd/>
          </a:ln>
        </p:spPr>
        <p:txBody>
          <a:bodyPr>
            <a:spAutoFit/>
          </a:bodyPr>
          <a:lstStyle/>
          <a:p>
            <a:pPr algn="ctr" eaLnBrk="0" hangingPunct="0"/>
            <a:r>
              <a:rPr lang="en-US" b="1"/>
              <a:t>En negativ förändringsspiral</a:t>
            </a:r>
            <a:endParaRPr lang="en-US"/>
          </a:p>
        </p:txBody>
      </p:sp>
      <p:sp>
        <p:nvSpPr>
          <p:cNvPr id="1033" name="AutoShape 7"/>
          <p:cNvSpPr>
            <a:spLocks noChangeArrowheads="1"/>
          </p:cNvSpPr>
          <p:nvPr/>
        </p:nvSpPr>
        <p:spPr bwMode="auto">
          <a:xfrm rot="8121521">
            <a:off x="3476625" y="4330700"/>
            <a:ext cx="1244600" cy="12731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8000"/>
          </a:solidFill>
          <a:ln w="9525">
            <a:solidFill>
              <a:srgbClr val="008000"/>
            </a:solidFill>
            <a:miter lim="800000"/>
            <a:headEnd/>
            <a:tailEnd/>
          </a:ln>
        </p:spPr>
        <p:txBody>
          <a:bodyPr/>
          <a:lstStyle/>
          <a:p>
            <a:endParaRPr lang="sv-SE"/>
          </a:p>
        </p:txBody>
      </p:sp>
      <p:sp>
        <p:nvSpPr>
          <p:cNvPr id="1034" name="AutoShape 8"/>
          <p:cNvSpPr>
            <a:spLocks noChangeArrowheads="1"/>
          </p:cNvSpPr>
          <p:nvPr/>
        </p:nvSpPr>
        <p:spPr bwMode="auto">
          <a:xfrm rot="590850">
            <a:off x="5918200" y="3382963"/>
            <a:ext cx="1441450" cy="10525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rgbClr val="0000FF"/>
            </a:solidFill>
            <a:miter lim="800000"/>
            <a:headEnd/>
            <a:tailEnd/>
          </a:ln>
        </p:spPr>
        <p:txBody>
          <a:bodyPr/>
          <a:lstStyle/>
          <a:p>
            <a:endParaRPr lang="sv-SE"/>
          </a:p>
        </p:txBody>
      </p:sp>
      <p:sp>
        <p:nvSpPr>
          <p:cNvPr id="1035" name="AutoShape 9"/>
          <p:cNvSpPr>
            <a:spLocks noChangeArrowheads="1"/>
          </p:cNvSpPr>
          <p:nvPr/>
        </p:nvSpPr>
        <p:spPr bwMode="auto">
          <a:xfrm rot="-7392847">
            <a:off x="3149600" y="1489075"/>
            <a:ext cx="1490663" cy="14398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rgbClr val="FF0000"/>
            </a:solidFill>
            <a:miter lim="800000"/>
            <a:headEnd/>
            <a:tailEnd/>
          </a:ln>
        </p:spPr>
        <p:txBody>
          <a:bodyPr/>
          <a:lstStyle/>
          <a:p>
            <a:endParaRPr lang="sv-S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sidfot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sv-SE"/>
              <a:t>paul.lappalainen@do.se</a:t>
            </a:r>
          </a:p>
        </p:txBody>
      </p:sp>
      <p:sp>
        <p:nvSpPr>
          <p:cNvPr id="8195" name="Rectangle 2"/>
          <p:cNvSpPr>
            <a:spLocks noGrp="1" noChangeArrowheads="1"/>
          </p:cNvSpPr>
          <p:nvPr>
            <p:ph type="title"/>
          </p:nvPr>
        </p:nvSpPr>
        <p:spPr>
          <a:xfrm>
            <a:off x="468313" y="357188"/>
            <a:ext cx="7986712" cy="928687"/>
          </a:xfrm>
        </p:spPr>
        <p:txBody>
          <a:bodyPr/>
          <a:lstStyle/>
          <a:p>
            <a:pPr eaLnBrk="1" hangingPunct="1"/>
            <a:r>
              <a:rPr lang="sv-SE" sz="1800" b="0" smtClean="0">
                <a:cs typeface="Times New Roman" pitchFamily="18" charset="0"/>
              </a:rPr>
              <a:t>DISKRIMINERING? RASISM? SEXISM?</a:t>
            </a:r>
            <a:br>
              <a:rPr lang="sv-SE" sz="1800" b="0" smtClean="0">
                <a:cs typeface="Times New Roman" pitchFamily="18" charset="0"/>
              </a:rPr>
            </a:br>
            <a:r>
              <a:rPr lang="sv-SE" sz="1800" b="0" smtClean="0">
                <a:cs typeface="Times New Roman" pitchFamily="18" charset="0"/>
              </a:rPr>
              <a:t> </a:t>
            </a:r>
            <a:br>
              <a:rPr lang="sv-SE" sz="1800" b="0" smtClean="0">
                <a:cs typeface="Times New Roman" pitchFamily="18" charset="0"/>
              </a:rPr>
            </a:br>
            <a:r>
              <a:rPr lang="sv-SE" sz="1200" b="0" i="1" smtClean="0">
                <a:cs typeface="Times New Roman" pitchFamily="18" charset="0"/>
              </a:rPr>
              <a:t>Det blågula glashuset: strukturell diskriminering i Sverige SOU 2005:56</a:t>
            </a:r>
          </a:p>
        </p:txBody>
      </p:sp>
      <p:sp>
        <p:nvSpPr>
          <p:cNvPr id="8196" name="Rectangle 3"/>
          <p:cNvSpPr>
            <a:spLocks noGrp="1" noChangeArrowheads="1"/>
          </p:cNvSpPr>
          <p:nvPr>
            <p:ph type="body" idx="1"/>
          </p:nvPr>
        </p:nvSpPr>
        <p:spPr>
          <a:xfrm>
            <a:off x="4038600" y="1916113"/>
            <a:ext cx="1905000" cy="3600450"/>
          </a:xfrm>
        </p:spPr>
        <p:txBody>
          <a:bodyPr/>
          <a:lstStyle/>
          <a:p>
            <a:pPr algn="ctr" eaLnBrk="1" hangingPunct="1">
              <a:buFontTx/>
              <a:buNone/>
            </a:pPr>
            <a:endParaRPr lang="sv-SE" sz="2000" smtClean="0"/>
          </a:p>
        </p:txBody>
      </p:sp>
      <p:pic>
        <p:nvPicPr>
          <p:cNvPr id="8197" name="Picture 4"/>
          <p:cNvPicPr>
            <a:picLocks noChangeAspect="1" noChangeArrowheads="1"/>
          </p:cNvPicPr>
          <p:nvPr/>
        </p:nvPicPr>
        <p:blipFill>
          <a:blip r:embed="rId3"/>
          <a:srcRect/>
          <a:stretch>
            <a:fillRect/>
          </a:stretch>
        </p:blipFill>
        <p:spPr bwMode="auto">
          <a:xfrm>
            <a:off x="304800" y="1773238"/>
            <a:ext cx="8534400" cy="48704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2055" name="Rectangle 2"/>
          <p:cNvSpPr>
            <a:spLocks noGrp="1" noChangeArrowheads="1"/>
          </p:cNvSpPr>
          <p:nvPr>
            <p:ph type="title"/>
          </p:nvPr>
        </p:nvSpPr>
        <p:spPr>
          <a:xfrm>
            <a:off x="1041400" y="357188"/>
            <a:ext cx="5959475" cy="571500"/>
          </a:xfrm>
        </p:spPr>
        <p:txBody>
          <a:bodyPr/>
          <a:lstStyle/>
          <a:p>
            <a:pPr eaLnBrk="1" hangingPunct="1"/>
            <a:r>
              <a:rPr lang="sv-SE" sz="2000" b="0" smtClean="0"/>
              <a:t>Samspel mellan diskrimineringsgrunder?</a:t>
            </a:r>
          </a:p>
        </p:txBody>
      </p:sp>
      <p:graphicFrame>
        <p:nvGraphicFramePr>
          <p:cNvPr id="2050" name="Object 3"/>
          <p:cNvGraphicFramePr>
            <a:graphicFrameLocks noChangeAspect="1"/>
          </p:cNvGraphicFramePr>
          <p:nvPr>
            <p:ph type="body" sz="half" idx="2"/>
          </p:nvPr>
        </p:nvGraphicFramePr>
        <p:xfrm>
          <a:off x="3162300" y="1447800"/>
          <a:ext cx="4800600" cy="3852863"/>
        </p:xfrm>
        <a:graphic>
          <a:graphicData uri="http://schemas.openxmlformats.org/presentationml/2006/ole">
            <p:oleObj spid="_x0000_s2050" name="Bitmappsbild" r:id="rId4" imgW="1523810" imgH="1523810" progId="PBrush">
              <p:embed/>
            </p:oleObj>
          </a:graphicData>
        </a:graphic>
      </p:graphicFrame>
      <p:graphicFrame>
        <p:nvGraphicFramePr>
          <p:cNvPr id="2051" name="Object 4"/>
          <p:cNvGraphicFramePr>
            <a:graphicFrameLocks noChangeAspect="1"/>
          </p:cNvGraphicFramePr>
          <p:nvPr/>
        </p:nvGraphicFramePr>
        <p:xfrm>
          <a:off x="3810000" y="2667000"/>
          <a:ext cx="1524000" cy="1524000"/>
        </p:xfrm>
        <a:graphic>
          <a:graphicData uri="http://schemas.openxmlformats.org/presentationml/2006/ole">
            <p:oleObj spid="_x0000_s2051" name="Bitmappsbild" r:id="rId5" imgW="1523810" imgH="1523810" progId="PBrush">
              <p:embed/>
            </p:oleObj>
          </a:graphicData>
        </a:graphic>
      </p:graphicFrame>
      <p:graphicFrame>
        <p:nvGraphicFramePr>
          <p:cNvPr id="2052" name="Object 5"/>
          <p:cNvGraphicFramePr>
            <a:graphicFrameLocks noChangeAspect="1"/>
          </p:cNvGraphicFramePr>
          <p:nvPr/>
        </p:nvGraphicFramePr>
        <p:xfrm>
          <a:off x="3810000" y="2667000"/>
          <a:ext cx="1524000" cy="1524000"/>
        </p:xfrm>
        <a:graphic>
          <a:graphicData uri="http://schemas.openxmlformats.org/presentationml/2006/ole">
            <p:oleObj spid="_x0000_s2052" name="Bitmappsbild" r:id="rId6" imgW="1523810" imgH="1523810" progId="PBrush">
              <p:embed/>
            </p:oleObj>
          </a:graphicData>
        </a:graphic>
      </p:graphicFrame>
      <p:graphicFrame>
        <p:nvGraphicFramePr>
          <p:cNvPr id="2053" name="Object 6"/>
          <p:cNvGraphicFramePr>
            <a:graphicFrameLocks noChangeAspect="1"/>
          </p:cNvGraphicFramePr>
          <p:nvPr/>
        </p:nvGraphicFramePr>
        <p:xfrm>
          <a:off x="3810000" y="2667000"/>
          <a:ext cx="1524000" cy="1524000"/>
        </p:xfrm>
        <a:graphic>
          <a:graphicData uri="http://schemas.openxmlformats.org/presentationml/2006/ole">
            <p:oleObj spid="_x0000_s2053" name="Bitmappsbild" r:id="rId7" imgW="1523810" imgH="1523810" progId="PBrush">
              <p:embed/>
            </p:oleObj>
          </a:graphicData>
        </a:graphic>
      </p:graphicFrame>
      <p:pic>
        <p:nvPicPr>
          <p:cNvPr id="2056" name="Picture 7"/>
          <p:cNvPicPr>
            <a:picLocks noChangeAspect="1" noChangeArrowheads="1"/>
          </p:cNvPicPr>
          <p:nvPr/>
        </p:nvPicPr>
        <p:blipFill>
          <a:blip r:embed="rId8"/>
          <a:srcRect/>
          <a:stretch>
            <a:fillRect/>
          </a:stretch>
        </p:blipFill>
        <p:spPr bwMode="auto">
          <a:xfrm>
            <a:off x="785813" y="1714500"/>
            <a:ext cx="7242175" cy="45227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pitchFamily="34" charset="0"/>
              </a:rPr>
              <a:t>paul.lappalainen@do.se</a:t>
            </a:r>
          </a:p>
        </p:txBody>
      </p:sp>
      <p:sp>
        <p:nvSpPr>
          <p:cNvPr id="26627" name="Platshållare för bildnummer 6"/>
          <p:cNvSpPr>
            <a:spLocks noGrp="1"/>
          </p:cNvSpPr>
          <p:nvPr>
            <p:ph type="sldNum" sz="quarter" idx="12"/>
          </p:nvPr>
        </p:nvSpPr>
        <p:spPr>
          <a:noFill/>
        </p:spPr>
        <p:txBody>
          <a:bodyPr/>
          <a:lstStyle/>
          <a:p>
            <a:fld id="{5B20F73D-BBEA-4295-A633-5774ABC547FA}" type="slidenum">
              <a:rPr lang="en-GB" smtClean="0">
                <a:latin typeface="Arial" pitchFamily="34" charset="0"/>
              </a:rPr>
              <a:pPr/>
              <a:t>21</a:t>
            </a:fld>
            <a:endParaRPr lang="en-GB" smtClean="0">
              <a:latin typeface="Arial" pitchFamily="34" charset="0"/>
            </a:endParaRPr>
          </a:p>
        </p:txBody>
      </p:sp>
      <p:sp>
        <p:nvSpPr>
          <p:cNvPr id="26628" name="Rectangle 2"/>
          <p:cNvSpPr>
            <a:spLocks noGrp="1" noChangeArrowheads="1"/>
          </p:cNvSpPr>
          <p:nvPr>
            <p:ph type="title"/>
          </p:nvPr>
        </p:nvSpPr>
        <p:spPr>
          <a:xfrm>
            <a:off x="685800" y="304800"/>
            <a:ext cx="7772400" cy="990600"/>
          </a:xfrm>
        </p:spPr>
        <p:txBody>
          <a:bodyPr/>
          <a:lstStyle/>
          <a:p>
            <a:pPr eaLnBrk="1" hangingPunct="1"/>
            <a:r>
              <a:rPr lang="sv-SE" sz="3600" smtClean="0">
                <a:cs typeface="Times New Roman" pitchFamily="18" charset="0"/>
              </a:rPr>
              <a:t>Samspel mellan grunder</a:t>
            </a:r>
          </a:p>
        </p:txBody>
      </p:sp>
      <p:sp>
        <p:nvSpPr>
          <p:cNvPr id="26629" name="Rectangle 3"/>
          <p:cNvSpPr>
            <a:spLocks noGrp="1" noChangeArrowheads="1"/>
          </p:cNvSpPr>
          <p:nvPr>
            <p:ph type="body" sz="half" idx="2"/>
          </p:nvPr>
        </p:nvSpPr>
        <p:spPr>
          <a:xfrm>
            <a:off x="1285875" y="1295400"/>
            <a:ext cx="7477125" cy="4648200"/>
          </a:xfrm>
        </p:spPr>
        <p:txBody>
          <a:bodyPr/>
          <a:lstStyle/>
          <a:p>
            <a:pPr marL="342900" indent="-342900" eaLnBrk="1" hangingPunct="1">
              <a:lnSpc>
                <a:spcPct val="90000"/>
              </a:lnSpc>
              <a:buFont typeface="Symbol" pitchFamily="18" charset="2"/>
              <a:buNone/>
            </a:pPr>
            <a:endParaRPr lang="en-US" sz="3200" b="1" smtClean="0">
              <a:cs typeface="Times New Roman" pitchFamily="18" charset="0"/>
            </a:endParaRPr>
          </a:p>
          <a:p>
            <a:pPr marL="342900" indent="-342900" eaLnBrk="1" hangingPunct="1">
              <a:lnSpc>
                <a:spcPct val="90000"/>
              </a:lnSpc>
              <a:buFont typeface="Symbol" pitchFamily="18" charset="2"/>
              <a:buNone/>
            </a:pPr>
            <a:r>
              <a:rPr lang="en-US" sz="3200" b="1" smtClean="0">
                <a:cs typeface="Times New Roman" pitchFamily="18" charset="0"/>
              </a:rPr>
              <a:t>“When feminism does not explicitly oppose racism, and when antiracism does not incorporate opposition to patriarchy, race and gender politics often end up being antagonistic to each other and both interests lose.”</a:t>
            </a:r>
          </a:p>
          <a:p>
            <a:pPr marL="342900" indent="-342900" eaLnBrk="1" hangingPunct="1">
              <a:lnSpc>
                <a:spcPct val="90000"/>
              </a:lnSpc>
              <a:buFont typeface="Wingdings" pitchFamily="2" charset="2"/>
              <a:buNone/>
            </a:pPr>
            <a:endParaRPr lang="sv-SE" sz="2400" b="1" smtClean="0">
              <a:cs typeface="Times New Roman" pitchFamily="18" charset="0"/>
            </a:endParaRPr>
          </a:p>
          <a:p>
            <a:pPr marL="342900" indent="-342900" eaLnBrk="1" hangingPunct="1">
              <a:lnSpc>
                <a:spcPct val="150000"/>
              </a:lnSpc>
              <a:buFont typeface="Wingdings" pitchFamily="2" charset="2"/>
              <a:buNone/>
            </a:pPr>
            <a:r>
              <a:rPr lang="en-US" sz="1600" b="1" smtClean="0">
                <a:cs typeface="Times New Roman" pitchFamily="18" charset="0"/>
              </a:rPr>
              <a:t>Kimberlé Williams Crenshaw 1992</a:t>
            </a:r>
          </a:p>
          <a:p>
            <a:pPr marL="342900" indent="-342900" eaLnBrk="1" hangingPunct="1">
              <a:lnSpc>
                <a:spcPct val="150000"/>
              </a:lnSpc>
              <a:buFont typeface="Wingdings" pitchFamily="2" charset="2"/>
              <a:buNone/>
            </a:pPr>
            <a:endParaRPr lang="sv-SE" sz="2400" b="1" smtClean="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22531" name="Rectangle 2"/>
          <p:cNvSpPr>
            <a:spLocks noGrp="1" noChangeArrowheads="1"/>
          </p:cNvSpPr>
          <p:nvPr>
            <p:ph type="title"/>
          </p:nvPr>
        </p:nvSpPr>
        <p:spPr>
          <a:xfrm>
            <a:off x="684213" y="428625"/>
            <a:ext cx="7772400" cy="571500"/>
          </a:xfrm>
        </p:spPr>
        <p:txBody>
          <a:bodyPr/>
          <a:lstStyle/>
          <a:p>
            <a:pPr eaLnBrk="1" hangingPunct="1"/>
            <a:r>
              <a:rPr lang="sv-SE" smtClean="0"/>
              <a:t>Olika områden</a:t>
            </a:r>
          </a:p>
        </p:txBody>
      </p:sp>
      <p:sp>
        <p:nvSpPr>
          <p:cNvPr id="22532" name="Rectangle 3"/>
          <p:cNvSpPr>
            <a:spLocks noGrp="1" noChangeArrowheads="1"/>
          </p:cNvSpPr>
          <p:nvPr>
            <p:ph type="body" sz="half" idx="2"/>
          </p:nvPr>
        </p:nvSpPr>
        <p:spPr>
          <a:xfrm>
            <a:off x="684213" y="1484313"/>
            <a:ext cx="8008937" cy="4465637"/>
          </a:xfrm>
        </p:spPr>
        <p:txBody>
          <a:bodyPr/>
          <a:lstStyle/>
          <a:p>
            <a:pPr eaLnBrk="1" hangingPunct="1">
              <a:lnSpc>
                <a:spcPct val="90000"/>
              </a:lnSpc>
              <a:buFont typeface="Wingdings" pitchFamily="2" charset="2"/>
              <a:buChar char="Ø"/>
            </a:pPr>
            <a:r>
              <a:rPr lang="sv-SE" sz="2000" b="1" smtClean="0">
                <a:solidFill>
                  <a:srgbClr val="000000"/>
                </a:solidFill>
                <a:cs typeface="Times New Roman" pitchFamily="18" charset="0"/>
              </a:rPr>
              <a:t>MEDIA </a:t>
            </a:r>
            <a:r>
              <a:rPr lang="sv-SE" sz="2000" b="1" i="1" smtClean="0">
                <a:solidFill>
                  <a:srgbClr val="000000"/>
                </a:solidFill>
                <a:cs typeface="Arial" pitchFamily="34" charset="0"/>
              </a:rPr>
              <a:t>Hymla inte om invandrare - Invandring kostar 40-50 miljarder</a:t>
            </a:r>
          </a:p>
          <a:p>
            <a:pPr eaLnBrk="1" hangingPunct="1">
              <a:lnSpc>
                <a:spcPct val="90000"/>
              </a:lnSpc>
              <a:buFont typeface="Wingdings" pitchFamily="2" charset="2"/>
              <a:buChar char="Ø"/>
            </a:pPr>
            <a:r>
              <a:rPr lang="sv-SE" sz="2000" b="1" smtClean="0">
                <a:solidFill>
                  <a:srgbClr val="000000"/>
                </a:solidFill>
                <a:cs typeface="Times New Roman" pitchFamily="18" charset="0"/>
              </a:rPr>
              <a:t>POLITIKEN - problem och hot.</a:t>
            </a:r>
          </a:p>
          <a:p>
            <a:pPr eaLnBrk="1" hangingPunct="1">
              <a:lnSpc>
                <a:spcPct val="90000"/>
              </a:lnSpc>
              <a:buFont typeface="Wingdings" pitchFamily="2" charset="2"/>
              <a:buChar char="Ø"/>
            </a:pPr>
            <a:r>
              <a:rPr lang="sv-SE" sz="2000" b="1" smtClean="0">
                <a:solidFill>
                  <a:srgbClr val="000000"/>
                </a:solidFill>
                <a:cs typeface="Times New Roman" pitchFamily="18" charset="0"/>
              </a:rPr>
              <a:t>UTBILDNING </a:t>
            </a:r>
            <a:r>
              <a:rPr lang="sv-SE" sz="2000" b="1" smtClean="0">
                <a:solidFill>
                  <a:srgbClr val="000000"/>
                </a:solidFill>
                <a:latin typeface="Times New Roman" pitchFamily="18" charset="0"/>
                <a:cs typeface="Times New Roman" pitchFamily="18" charset="0"/>
              </a:rPr>
              <a:t>–</a:t>
            </a:r>
            <a:r>
              <a:rPr lang="sv-SE" sz="2000" b="1" smtClean="0">
                <a:solidFill>
                  <a:srgbClr val="000000"/>
                </a:solidFill>
                <a:cs typeface="Times New Roman" pitchFamily="18" charset="0"/>
              </a:rPr>
              <a:t> f</a:t>
            </a:r>
            <a:r>
              <a:rPr lang="sv-SE" sz="2000" b="1" smtClean="0">
                <a:solidFill>
                  <a:srgbClr val="000000"/>
                </a:solidFill>
                <a:latin typeface="Times New Roman" pitchFamily="18" charset="0"/>
                <a:cs typeface="Times New Roman" pitchFamily="18" charset="0"/>
              </a:rPr>
              <a:t>ö</a:t>
            </a:r>
            <a:r>
              <a:rPr lang="sv-SE" sz="2000" b="1" smtClean="0">
                <a:solidFill>
                  <a:srgbClr val="000000"/>
                </a:solidFill>
                <a:cs typeface="Times New Roman" pitchFamily="18" charset="0"/>
              </a:rPr>
              <a:t>rnekelse</a:t>
            </a:r>
          </a:p>
          <a:p>
            <a:pPr eaLnBrk="1" hangingPunct="1">
              <a:lnSpc>
                <a:spcPct val="90000"/>
              </a:lnSpc>
              <a:buFont typeface="Wingdings" pitchFamily="2" charset="2"/>
              <a:buChar char="Ø"/>
            </a:pPr>
            <a:r>
              <a:rPr lang="sv-SE" sz="2000" b="1" smtClean="0">
                <a:solidFill>
                  <a:srgbClr val="000000"/>
                </a:solidFill>
                <a:cs typeface="Times New Roman" pitchFamily="18" charset="0"/>
              </a:rPr>
              <a:t>V</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LF</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RD </a:t>
            </a:r>
            <a:r>
              <a:rPr lang="sv-SE" sz="2000" b="1" smtClean="0">
                <a:solidFill>
                  <a:srgbClr val="000000"/>
                </a:solidFill>
                <a:latin typeface="Times New Roman" pitchFamily="18" charset="0"/>
                <a:cs typeface="Times New Roman" pitchFamily="18" charset="0"/>
              </a:rPr>
              <a:t>–</a:t>
            </a:r>
            <a:r>
              <a:rPr lang="sv-SE" sz="2000" b="1" smtClean="0">
                <a:solidFill>
                  <a:srgbClr val="000000"/>
                </a:solidFill>
                <a:cs typeface="Times New Roman" pitchFamily="18" charset="0"/>
              </a:rPr>
              <a:t> Sociala problem hos invandrare g</a:t>
            </a:r>
            <a:r>
              <a:rPr lang="sv-SE" sz="2000" b="1" smtClean="0">
                <a:solidFill>
                  <a:srgbClr val="000000"/>
                </a:solidFill>
                <a:latin typeface="Times New Roman" pitchFamily="18" charset="0"/>
                <a:cs typeface="Times New Roman" pitchFamily="18" charset="0"/>
              </a:rPr>
              <a:t>ö</a:t>
            </a:r>
            <a:r>
              <a:rPr lang="sv-SE" sz="2000" b="1" smtClean="0">
                <a:solidFill>
                  <a:srgbClr val="000000"/>
                </a:solidFill>
                <a:cs typeface="Times New Roman" pitchFamily="18" charset="0"/>
              </a:rPr>
              <a:t>rs till kulturella problem. </a:t>
            </a:r>
          </a:p>
          <a:p>
            <a:pPr eaLnBrk="1" hangingPunct="1">
              <a:lnSpc>
                <a:spcPct val="90000"/>
              </a:lnSpc>
              <a:buFont typeface="Wingdings" pitchFamily="2" charset="2"/>
              <a:buChar char="Ø"/>
            </a:pPr>
            <a:r>
              <a:rPr lang="sv-SE" sz="2000" b="1" smtClean="0">
                <a:solidFill>
                  <a:srgbClr val="000000"/>
                </a:solidFill>
                <a:cs typeface="Times New Roman" pitchFamily="18" charset="0"/>
              </a:rPr>
              <a:t>R</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TTSV</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SENDET </a:t>
            </a:r>
            <a:r>
              <a:rPr lang="sv-SE" sz="2000" b="1" smtClean="0">
                <a:solidFill>
                  <a:srgbClr val="000000"/>
                </a:solidFill>
                <a:latin typeface="Times New Roman" pitchFamily="18" charset="0"/>
                <a:cs typeface="Times New Roman" pitchFamily="18" charset="0"/>
              </a:rPr>
              <a:t>–</a:t>
            </a:r>
            <a:r>
              <a:rPr lang="sv-SE" sz="2000" b="1" smtClean="0">
                <a:solidFill>
                  <a:srgbClr val="000000"/>
                </a:solidFill>
                <a:cs typeface="Times New Roman" pitchFamily="18" charset="0"/>
              </a:rPr>
              <a:t> st</a:t>
            </a:r>
            <a:r>
              <a:rPr lang="sv-SE" sz="2000" b="1" smtClean="0">
                <a:solidFill>
                  <a:srgbClr val="000000"/>
                </a:solidFill>
                <a:latin typeface="Times New Roman" pitchFamily="18" charset="0"/>
                <a:cs typeface="Times New Roman" pitchFamily="18" charset="0"/>
              </a:rPr>
              <a:t>ö</a:t>
            </a:r>
            <a:r>
              <a:rPr lang="sv-SE" sz="2000" b="1" smtClean="0">
                <a:solidFill>
                  <a:srgbClr val="000000"/>
                </a:solidFill>
                <a:cs typeface="Times New Roman" pitchFamily="18" charset="0"/>
              </a:rPr>
              <a:t>rre risk att uts</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ttas f</a:t>
            </a:r>
            <a:r>
              <a:rPr lang="sv-SE" sz="2000" b="1" smtClean="0">
                <a:solidFill>
                  <a:srgbClr val="000000"/>
                </a:solidFill>
                <a:latin typeface="Times New Roman" pitchFamily="18" charset="0"/>
                <a:cs typeface="Times New Roman" pitchFamily="18" charset="0"/>
              </a:rPr>
              <a:t>ö</a:t>
            </a:r>
            <a:r>
              <a:rPr lang="sv-SE" sz="2000" b="1" smtClean="0">
                <a:solidFill>
                  <a:srgbClr val="000000"/>
                </a:solidFill>
                <a:cs typeface="Times New Roman" pitchFamily="18" charset="0"/>
              </a:rPr>
              <a:t>r polisens uppm</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rksamhet, gripas, h</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ktas och d</a:t>
            </a:r>
            <a:r>
              <a:rPr lang="sv-SE" sz="2000" b="1" smtClean="0">
                <a:solidFill>
                  <a:srgbClr val="000000"/>
                </a:solidFill>
                <a:latin typeface="Times New Roman" pitchFamily="18" charset="0"/>
                <a:cs typeface="Times New Roman" pitchFamily="18" charset="0"/>
              </a:rPr>
              <a:t>ö</a:t>
            </a:r>
            <a:r>
              <a:rPr lang="sv-SE" sz="2000" b="1" smtClean="0">
                <a:solidFill>
                  <a:srgbClr val="000000"/>
                </a:solidFill>
                <a:cs typeface="Times New Roman" pitchFamily="18" charset="0"/>
              </a:rPr>
              <a:t>mas till f</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ngelse </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n en </a:t>
            </a:r>
            <a:r>
              <a:rPr lang="sv-SE" sz="2000" b="1" smtClean="0">
                <a:solidFill>
                  <a:srgbClr val="000000"/>
                </a:solidFill>
                <a:latin typeface="Times New Roman" pitchFamily="18" charset="0"/>
                <a:cs typeface="Times New Roman" pitchFamily="18" charset="0"/>
              </a:rPr>
              <a:t>”</a:t>
            </a:r>
            <a:r>
              <a:rPr lang="sv-SE" sz="2000" b="1" smtClean="0">
                <a:solidFill>
                  <a:srgbClr val="000000"/>
                </a:solidFill>
                <a:cs typeface="Times New Roman" pitchFamily="18" charset="0"/>
              </a:rPr>
              <a:t>svensk</a:t>
            </a:r>
            <a:r>
              <a:rPr lang="sv-SE" sz="2000" b="1" smtClean="0">
                <a:solidFill>
                  <a:srgbClr val="000000"/>
                </a:solidFill>
                <a:latin typeface="Times New Roman" pitchFamily="18" charset="0"/>
                <a:cs typeface="Times New Roman" pitchFamily="18" charset="0"/>
              </a:rPr>
              <a:t>”</a:t>
            </a:r>
            <a:r>
              <a:rPr lang="sv-SE" sz="2000" b="1" smtClean="0">
                <a:solidFill>
                  <a:srgbClr val="000000"/>
                </a:solidFill>
                <a:cs typeface="Times New Roman" pitchFamily="18" charset="0"/>
              </a:rPr>
              <a:t> i samma situation. </a:t>
            </a:r>
          </a:p>
          <a:p>
            <a:pPr eaLnBrk="1" hangingPunct="1">
              <a:lnSpc>
                <a:spcPct val="90000"/>
              </a:lnSpc>
              <a:buFont typeface="Wingdings" pitchFamily="2" charset="2"/>
              <a:buChar char="Ø"/>
            </a:pPr>
            <a:r>
              <a:rPr lang="sv-SE" sz="2000" b="1" smtClean="0">
                <a:solidFill>
                  <a:srgbClr val="000000"/>
                </a:solidFill>
                <a:cs typeface="Times New Roman" pitchFamily="18" charset="0"/>
              </a:rPr>
              <a:t>ARBETSMARKNADEN </a:t>
            </a:r>
            <a:r>
              <a:rPr lang="sv-SE" sz="2000" b="1" smtClean="0">
                <a:solidFill>
                  <a:srgbClr val="000000"/>
                </a:solidFill>
                <a:latin typeface="Times New Roman" pitchFamily="18" charset="0"/>
                <a:cs typeface="Times New Roman" pitchFamily="18" charset="0"/>
              </a:rPr>
              <a:t>–</a:t>
            </a:r>
            <a:r>
              <a:rPr lang="sv-SE" sz="2000" b="1" smtClean="0">
                <a:solidFill>
                  <a:srgbClr val="000000"/>
                </a:solidFill>
                <a:cs typeface="Times New Roman" pitchFamily="18" charset="0"/>
              </a:rPr>
              <a:t> fokus p</a:t>
            </a:r>
            <a:r>
              <a:rPr lang="sv-SE" sz="2000" b="1" smtClean="0">
                <a:solidFill>
                  <a:srgbClr val="000000"/>
                </a:solidFill>
                <a:latin typeface="Times New Roman" pitchFamily="18" charset="0"/>
                <a:cs typeface="Times New Roman" pitchFamily="18" charset="0"/>
              </a:rPr>
              <a:t>å</a:t>
            </a:r>
            <a:r>
              <a:rPr lang="sv-SE" sz="2000" b="1" smtClean="0">
                <a:solidFill>
                  <a:srgbClr val="000000"/>
                </a:solidFill>
                <a:cs typeface="Times New Roman" pitchFamily="18" charset="0"/>
              </a:rPr>
              <a:t> DE. V</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ldigt lite p</a:t>
            </a:r>
            <a:r>
              <a:rPr lang="sv-SE" sz="2000" b="1" smtClean="0">
                <a:solidFill>
                  <a:srgbClr val="000000"/>
                </a:solidFill>
                <a:latin typeface="Times New Roman" pitchFamily="18" charset="0"/>
                <a:cs typeface="Times New Roman" pitchFamily="18" charset="0"/>
              </a:rPr>
              <a:t>å</a:t>
            </a:r>
            <a:r>
              <a:rPr lang="sv-SE" sz="2000" b="1" smtClean="0">
                <a:solidFill>
                  <a:srgbClr val="000000"/>
                </a:solidFill>
                <a:cs typeface="Times New Roman" pitchFamily="18" charset="0"/>
              </a:rPr>
              <a:t> diskriminering. Pyssels</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ttning snarare </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n syssels</a:t>
            </a:r>
            <a:r>
              <a:rPr lang="sv-SE" sz="2000" b="1" smtClean="0">
                <a:solidFill>
                  <a:srgbClr val="000000"/>
                </a:solidFill>
                <a:latin typeface="Times New Roman" pitchFamily="18" charset="0"/>
                <a:cs typeface="Times New Roman" pitchFamily="18" charset="0"/>
              </a:rPr>
              <a:t>ä</a:t>
            </a:r>
            <a:r>
              <a:rPr lang="sv-SE" sz="2000" b="1" smtClean="0">
                <a:solidFill>
                  <a:srgbClr val="000000"/>
                </a:solidFill>
                <a:cs typeface="Times New Roman" pitchFamily="18" charset="0"/>
              </a:rPr>
              <a:t>ttning</a:t>
            </a:r>
          </a:p>
          <a:p>
            <a:pPr eaLnBrk="1" hangingPunct="1">
              <a:lnSpc>
                <a:spcPct val="90000"/>
              </a:lnSpc>
              <a:buFont typeface="Wingdings" pitchFamily="2" charset="2"/>
              <a:buChar char="Ø"/>
            </a:pPr>
            <a:r>
              <a:rPr lang="sv-SE" sz="2000" b="1" smtClean="0">
                <a:solidFill>
                  <a:srgbClr val="000000"/>
                </a:solidFill>
                <a:cs typeface="Times New Roman" pitchFamily="18" charset="0"/>
              </a:rPr>
              <a:t>BOENDE - etnisk segregering som samspelar med klass och arbete.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idx="4294967295"/>
          </p:nvPr>
        </p:nvSpPr>
        <p:spPr/>
        <p:txBody>
          <a:bodyPr/>
          <a:lstStyle/>
          <a:p>
            <a:pPr eaLnBrk="1" hangingPunct="1"/>
            <a:r>
              <a:rPr lang="sv-SE" smtClean="0"/>
              <a:t>UTVECKLINGEN AV ARBETET MOT DISKRIMINERING HAR EN LÅNG HISTORIA – SÄRSKILT INTERNATIONELLT. </a:t>
            </a:r>
            <a:br>
              <a:rPr lang="sv-SE" smtClean="0"/>
            </a:br>
            <a:endParaRPr lang="sv-SE" smtClean="0"/>
          </a:p>
        </p:txBody>
      </p:sp>
      <p:sp>
        <p:nvSpPr>
          <p:cNvPr id="23555" name="Platshållare för innehåll 2"/>
          <p:cNvSpPr>
            <a:spLocks noGrp="1"/>
          </p:cNvSpPr>
          <p:nvPr>
            <p:ph idx="4294967295"/>
          </p:nvPr>
        </p:nvSpPr>
        <p:spPr>
          <a:xfrm>
            <a:off x="657225" y="2428875"/>
            <a:ext cx="8002588" cy="3429000"/>
          </a:xfrm>
        </p:spPr>
        <p:txBody>
          <a:bodyPr/>
          <a:lstStyle/>
          <a:p>
            <a:pPr eaLnBrk="1" hangingPunct="1">
              <a:buFont typeface="Arial" pitchFamily="34" charset="0"/>
              <a:buNone/>
            </a:pPr>
            <a:r>
              <a:rPr lang="sv-SE" smtClean="0"/>
              <a:t>Antislaveriet, kvinnorörelsen (den tidiga och dagens), handikapprörelsen, HBT-rörelsen</a:t>
            </a:r>
          </a:p>
          <a:p>
            <a:pPr eaLnBrk="1" hangingPunct="1">
              <a:buFont typeface="Arial" pitchFamily="34" charset="0"/>
              <a:buNone/>
            </a:pPr>
            <a:r>
              <a:rPr lang="sv-SE" smtClean="0"/>
              <a:t>Framsteg har ofta gjorts när vissa faktorer som mobilisering, ”juridik” och forskning samspelar – dvs när det finns en riktad sprängkraft (RSK) eller samling av den makt som även de berörda besitter</a:t>
            </a:r>
          </a:p>
          <a:p>
            <a:pPr eaLnBrk="1" hangingPunct="1">
              <a:buFont typeface="Arial" pitchFamily="34" charset="0"/>
              <a:buNone/>
            </a:pPr>
            <a:r>
              <a:rPr lang="sv-SE" smtClean="0"/>
              <a:t>Dessa framsteg utgörs av tex antidiskriminerinslagar och myndigheter</a:t>
            </a:r>
            <a:endParaRPr lang="sv-SE" sz="1600" smtClean="0"/>
          </a:p>
        </p:txBody>
      </p:sp>
      <p:sp>
        <p:nvSpPr>
          <p:cNvPr id="23556" name="Platshållare för bildnummer 3"/>
          <p:cNvSpPr txBox="1">
            <a:spLocks noGrp="1"/>
          </p:cNvSpPr>
          <p:nvPr/>
        </p:nvSpPr>
        <p:spPr bwMode="auto">
          <a:xfrm>
            <a:off x="6700838" y="6469063"/>
            <a:ext cx="2133600" cy="279400"/>
          </a:xfrm>
          <a:prstGeom prst="rect">
            <a:avLst/>
          </a:prstGeom>
          <a:noFill/>
          <a:ln w="9525">
            <a:noFill/>
            <a:miter lim="800000"/>
            <a:headEnd/>
            <a:tailEnd/>
          </a:ln>
        </p:spPr>
        <p:txBody>
          <a:bodyPr/>
          <a:lstStyle/>
          <a:p>
            <a:pPr algn="r"/>
            <a:r>
              <a:rPr lang="en-US" sz="900" b="1">
                <a:solidFill>
                  <a:srgbClr val="919292"/>
                </a:solidFill>
              </a:rPr>
              <a:t>Sida </a:t>
            </a:r>
            <a:fld id="{D607A52B-CF94-4FB3-8716-4FB4720480F5}" type="slidenum">
              <a:rPr lang="en-US" sz="900" b="1">
                <a:solidFill>
                  <a:srgbClr val="919292"/>
                </a:solidFill>
              </a:rPr>
              <a:pPr algn="r"/>
              <a:t>23</a:t>
            </a:fld>
            <a:endParaRPr lang="en-US" sz="900" b="1">
              <a:solidFill>
                <a:srgbClr val="919292"/>
              </a:solidFill>
            </a:endParaRPr>
          </a:p>
        </p:txBody>
      </p:sp>
      <p:sp>
        <p:nvSpPr>
          <p:cNvPr id="23557" name="Platshållare för bildnummer 4"/>
          <p:cNvSpPr>
            <a:spLocks noGrp="1"/>
          </p:cNvSpPr>
          <p:nvPr>
            <p:ph type="sldNum" sz="quarter" idx="10"/>
          </p:nvPr>
        </p:nvSpPr>
        <p:spPr>
          <a:noFill/>
        </p:spPr>
        <p:txBody>
          <a:bodyPr/>
          <a:lstStyle/>
          <a:p>
            <a:r>
              <a:rPr lang="en-US" smtClean="0">
                <a:latin typeface="Arial" pitchFamily="34" charset="0"/>
              </a:rPr>
              <a:t>Sida </a:t>
            </a:r>
            <a:fld id="{2C504351-0CF9-4605-A89E-7A97A45A56DA}" type="slidenum">
              <a:rPr lang="en-US" smtClean="0">
                <a:latin typeface="Arial" pitchFamily="34" charset="0"/>
              </a:rPr>
              <a:pPr/>
              <a:t>23</a:t>
            </a:fld>
            <a:endParaRPr lang="en-US" smtClean="0">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285860"/>
          <a:ext cx="8072494"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textruta 2"/>
          <p:cNvSpPr txBox="1">
            <a:spLocks noChangeArrowheads="1"/>
          </p:cNvSpPr>
          <p:nvPr/>
        </p:nvSpPr>
        <p:spPr bwMode="auto">
          <a:xfrm>
            <a:off x="714375" y="500063"/>
            <a:ext cx="6786563" cy="461962"/>
          </a:xfrm>
          <a:prstGeom prst="rect">
            <a:avLst/>
          </a:prstGeom>
          <a:noFill/>
          <a:ln w="9525">
            <a:noFill/>
            <a:miter lim="800000"/>
            <a:headEnd/>
            <a:tailEnd/>
          </a:ln>
        </p:spPr>
        <p:txBody>
          <a:bodyPr>
            <a:spAutoFit/>
          </a:bodyPr>
          <a:lstStyle/>
          <a:p>
            <a:r>
              <a:rPr lang="sv-SE" sz="2400" b="1"/>
              <a:t>Steg 1 – Civila samhället som påtryckare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97000"/>
          <a:ext cx="8286808" cy="4746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3" name="textruta 3"/>
          <p:cNvSpPr txBox="1">
            <a:spLocks noChangeArrowheads="1"/>
          </p:cNvSpPr>
          <p:nvPr/>
        </p:nvSpPr>
        <p:spPr bwMode="auto">
          <a:xfrm>
            <a:off x="285750" y="500063"/>
            <a:ext cx="5214938" cy="461962"/>
          </a:xfrm>
          <a:prstGeom prst="rect">
            <a:avLst/>
          </a:prstGeom>
          <a:noFill/>
          <a:ln w="9525">
            <a:noFill/>
            <a:miter lim="800000"/>
            <a:headEnd/>
            <a:tailEnd/>
          </a:ln>
        </p:spPr>
        <p:txBody>
          <a:bodyPr>
            <a:spAutoFit/>
          </a:bodyPr>
          <a:lstStyle/>
          <a:p>
            <a:r>
              <a:rPr lang="sv-SE" sz="2400" b="1"/>
              <a:t>STEG 2 - Implementering av lagar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28675" name="Rectangle 2"/>
          <p:cNvSpPr>
            <a:spLocks noGrp="1" noChangeArrowheads="1"/>
          </p:cNvSpPr>
          <p:nvPr>
            <p:ph type="title"/>
          </p:nvPr>
        </p:nvSpPr>
        <p:spPr>
          <a:xfrm>
            <a:off x="684213" y="476250"/>
            <a:ext cx="7772400" cy="762000"/>
          </a:xfrm>
        </p:spPr>
        <p:txBody>
          <a:bodyPr/>
          <a:lstStyle/>
          <a:p>
            <a:pPr eaLnBrk="1" hangingPunct="1"/>
            <a:r>
              <a:rPr lang="sv-SE" smtClean="0"/>
              <a:t>Det som behövs</a:t>
            </a:r>
          </a:p>
        </p:txBody>
      </p:sp>
      <p:sp>
        <p:nvSpPr>
          <p:cNvPr id="28676" name="Rectangle 3"/>
          <p:cNvSpPr>
            <a:spLocks noGrp="1" noChangeArrowheads="1"/>
          </p:cNvSpPr>
          <p:nvPr>
            <p:ph type="body" sz="half" idx="2"/>
          </p:nvPr>
        </p:nvSpPr>
        <p:spPr>
          <a:xfrm>
            <a:off x="611188" y="1773238"/>
            <a:ext cx="8151812" cy="4170362"/>
          </a:xfrm>
        </p:spPr>
        <p:txBody>
          <a:bodyPr/>
          <a:lstStyle/>
          <a:p>
            <a:pPr eaLnBrk="1" hangingPunct="1">
              <a:buFont typeface="Wingdings" pitchFamily="2" charset="2"/>
              <a:buChar char="Ø"/>
            </a:pPr>
            <a:r>
              <a:rPr lang="sv-SE" sz="2800" b="1" smtClean="0">
                <a:solidFill>
                  <a:srgbClr val="000000"/>
                </a:solidFill>
                <a:cs typeface="Times New Roman" pitchFamily="18" charset="0"/>
              </a:rPr>
              <a:t>Empowerment - En rörelse mot rasism och diskriminering</a:t>
            </a:r>
          </a:p>
          <a:p>
            <a:pPr eaLnBrk="1" hangingPunct="1">
              <a:buFont typeface="Wingdings" pitchFamily="2" charset="2"/>
              <a:buNone/>
            </a:pPr>
            <a:endParaRPr lang="sv-SE" sz="2800" b="1" smtClean="0">
              <a:solidFill>
                <a:srgbClr val="000000"/>
              </a:solidFill>
              <a:cs typeface="Times New Roman" pitchFamily="18" charset="0"/>
            </a:endParaRPr>
          </a:p>
          <a:p>
            <a:pPr eaLnBrk="1" hangingPunct="1">
              <a:buFont typeface="Wingdings" pitchFamily="2" charset="2"/>
              <a:buChar char="Ø"/>
            </a:pPr>
            <a:r>
              <a:rPr lang="sv-SE" sz="2800" b="1" smtClean="0">
                <a:solidFill>
                  <a:srgbClr val="000000"/>
                </a:solidFill>
                <a:cs typeface="Times New Roman" pitchFamily="18" charset="0"/>
              </a:rPr>
              <a:t>Ledarskap - Ett tydligt ledarskap i arbetet mot diskriminering</a:t>
            </a:r>
          </a:p>
          <a:p>
            <a:pPr eaLnBrk="1" hangingPunct="1">
              <a:buFont typeface="Wingdings" pitchFamily="2" charset="2"/>
              <a:buNone/>
            </a:pPr>
            <a:r>
              <a:rPr lang="sv-SE" sz="2800" b="1" smtClean="0">
                <a:solidFill>
                  <a:srgbClr val="000000"/>
                </a:solidFill>
                <a:cs typeface="Times New Roman" pitchFamily="18" charset="0"/>
              </a:rPr>
              <a:t>	</a:t>
            </a:r>
          </a:p>
          <a:p>
            <a:pPr eaLnBrk="1" hangingPunct="1">
              <a:buFont typeface="Wingdings" pitchFamily="2" charset="2"/>
              <a:buChar char="Ø"/>
            </a:pPr>
            <a:r>
              <a:rPr lang="sv-SE" sz="2800" b="1" smtClean="0">
                <a:solidFill>
                  <a:srgbClr val="000000"/>
                </a:solidFill>
                <a:cs typeface="Times New Roman" pitchFamily="18" charset="0"/>
              </a:rPr>
              <a:t>Fokus på beteendeändring – Åtgärder som gör att diskriminering kostar</a:t>
            </a:r>
          </a:p>
          <a:p>
            <a:pPr eaLnBrk="1" hangingPunct="1">
              <a:buFont typeface="Wingdings" pitchFamily="2" charset="2"/>
              <a:buChar char="Ø"/>
            </a:pPr>
            <a:endParaRPr lang="sv-SE" sz="2800" b="1" smtClean="0">
              <a:solidFill>
                <a:srgbClr val="000000"/>
              </a:solidFill>
              <a:cs typeface="Times New Roman" pitchFamily="18" charset="0"/>
            </a:endParaRPr>
          </a:p>
        </p:txBody>
      </p:sp>
      <p:sp>
        <p:nvSpPr>
          <p:cNvPr id="28677" name="Platshållare för bildnummer 4"/>
          <p:cNvSpPr>
            <a:spLocks noGrp="1"/>
          </p:cNvSpPr>
          <p:nvPr>
            <p:ph type="sldNum" sz="quarter" idx="12"/>
          </p:nvPr>
        </p:nvSpPr>
        <p:spPr>
          <a:noFill/>
        </p:spPr>
        <p:txBody>
          <a:bodyPr/>
          <a:lstStyle/>
          <a:p>
            <a:fld id="{4EF72206-173C-4E8B-8617-5DBE7F51B046}" type="slidenum">
              <a:rPr lang="sv-SE" smtClean="0">
                <a:latin typeface="Arial" pitchFamily="34" charset="0"/>
              </a:rPr>
              <a:pPr/>
              <a:t>26</a:t>
            </a:fld>
            <a:endParaRPr lang="sv-SE" smtClean="0">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pitchFamily="34" charset="0"/>
              </a:rPr>
              <a:t>paul.lappalainen@do.se</a:t>
            </a:r>
            <a:endParaRPr lang="sv-SE" smtClean="0">
              <a:latin typeface="Arial" pitchFamily="34" charset="0"/>
            </a:endParaRPr>
          </a:p>
        </p:txBody>
      </p:sp>
      <p:sp>
        <p:nvSpPr>
          <p:cNvPr id="29699" name="Platshållare för bildnummer 6"/>
          <p:cNvSpPr>
            <a:spLocks noGrp="1"/>
          </p:cNvSpPr>
          <p:nvPr>
            <p:ph type="sldNum" sz="quarter" idx="12"/>
          </p:nvPr>
        </p:nvSpPr>
        <p:spPr>
          <a:noFill/>
        </p:spPr>
        <p:txBody>
          <a:bodyPr/>
          <a:lstStyle/>
          <a:p>
            <a:fld id="{B321DE4E-D7D5-45C8-9BE5-82978BF76E09}" type="slidenum">
              <a:rPr lang="sv-SE" smtClean="0">
                <a:latin typeface="Arial" pitchFamily="34" charset="0"/>
              </a:rPr>
              <a:pPr/>
              <a:t>27</a:t>
            </a:fld>
            <a:endParaRPr lang="sv-SE" smtClean="0">
              <a:latin typeface="Arial" pitchFamily="34" charset="0"/>
            </a:endParaRPr>
          </a:p>
        </p:txBody>
      </p:sp>
      <p:sp>
        <p:nvSpPr>
          <p:cNvPr id="29700" name="Rectangle 2"/>
          <p:cNvSpPr>
            <a:spLocks noGrp="1" noChangeArrowheads="1"/>
          </p:cNvSpPr>
          <p:nvPr>
            <p:ph type="title"/>
          </p:nvPr>
        </p:nvSpPr>
        <p:spPr>
          <a:xfrm>
            <a:off x="685800" y="381000"/>
            <a:ext cx="7772400" cy="762000"/>
          </a:xfrm>
        </p:spPr>
        <p:txBody>
          <a:bodyPr/>
          <a:lstStyle/>
          <a:p>
            <a:pPr eaLnBrk="1" hangingPunct="1"/>
            <a:r>
              <a:rPr lang="sv-SE" dirty="0" smtClean="0"/>
              <a:t>Konkreta förslag</a:t>
            </a:r>
          </a:p>
        </p:txBody>
      </p:sp>
      <p:sp>
        <p:nvSpPr>
          <p:cNvPr id="29701" name="Rectangle 3"/>
          <p:cNvSpPr>
            <a:spLocks noGrp="1" noChangeArrowheads="1"/>
          </p:cNvSpPr>
          <p:nvPr>
            <p:ph type="body" sz="half" idx="2"/>
          </p:nvPr>
        </p:nvSpPr>
        <p:spPr>
          <a:xfrm>
            <a:off x="1905000" y="1295400"/>
            <a:ext cx="6858000" cy="4648200"/>
          </a:xfrm>
        </p:spPr>
        <p:txBody>
          <a:bodyPr/>
          <a:lstStyle/>
          <a:p>
            <a:pPr eaLnBrk="1" hangingPunct="1">
              <a:buFont typeface="Wingdings" pitchFamily="2" charset="2"/>
              <a:buChar char="Ø"/>
            </a:pPr>
            <a:r>
              <a:rPr lang="sv-SE" sz="2400" b="1" dirty="0" smtClean="0">
                <a:solidFill>
                  <a:srgbClr val="000000"/>
                </a:solidFill>
                <a:cs typeface="Times New Roman" pitchFamily="18" charset="0"/>
              </a:rPr>
              <a:t>Krav på antidiskrimineringsplaner</a:t>
            </a:r>
          </a:p>
          <a:p>
            <a:pPr eaLnBrk="1" hangingPunct="1">
              <a:buFont typeface="Wingdings" pitchFamily="2" charset="2"/>
              <a:buChar char="Ø"/>
            </a:pPr>
            <a:r>
              <a:rPr lang="sv-SE" sz="2400" b="1" dirty="0" smtClean="0">
                <a:solidFill>
                  <a:srgbClr val="000000"/>
                </a:solidFill>
                <a:cs typeface="Times New Roman" pitchFamily="18" charset="0"/>
              </a:rPr>
              <a:t>Diskrimineringstester</a:t>
            </a:r>
          </a:p>
          <a:p>
            <a:pPr eaLnBrk="1" hangingPunct="1">
              <a:buFont typeface="Wingdings" pitchFamily="2" charset="2"/>
              <a:buChar char="Ø"/>
            </a:pPr>
            <a:r>
              <a:rPr lang="sv-SE" sz="2400" b="1" dirty="0" err="1" smtClean="0">
                <a:solidFill>
                  <a:srgbClr val="000000"/>
                </a:solidFill>
                <a:cs typeface="Times New Roman" pitchFamily="18" charset="0"/>
              </a:rPr>
              <a:t>Antidiskrim</a:t>
            </a:r>
            <a:r>
              <a:rPr lang="sv-SE" sz="2400" b="1" dirty="0" smtClean="0">
                <a:solidFill>
                  <a:srgbClr val="000000"/>
                </a:solidFill>
                <a:cs typeface="Times New Roman" pitchFamily="18" charset="0"/>
              </a:rPr>
              <a:t> klausuler – offentlig upphandlingar</a:t>
            </a:r>
          </a:p>
          <a:p>
            <a:pPr eaLnBrk="1" hangingPunct="1">
              <a:buFont typeface="Wingdings" pitchFamily="2" charset="2"/>
              <a:buChar char="Ø"/>
            </a:pPr>
            <a:r>
              <a:rPr lang="sv-SE" sz="2400" b="1" dirty="0" smtClean="0">
                <a:solidFill>
                  <a:srgbClr val="000000"/>
                </a:solidFill>
                <a:cs typeface="Times New Roman" pitchFamily="18" charset="0"/>
              </a:rPr>
              <a:t>Utred </a:t>
            </a:r>
            <a:r>
              <a:rPr lang="sv-SE" sz="2400" b="1" dirty="0" err="1" smtClean="0">
                <a:solidFill>
                  <a:srgbClr val="000000"/>
                </a:solidFill>
                <a:cs typeface="Times New Roman" pitchFamily="18" charset="0"/>
              </a:rPr>
              <a:t>samh</a:t>
            </a:r>
            <a:r>
              <a:rPr lang="sv-SE" sz="2400" b="1" dirty="0" smtClean="0">
                <a:solidFill>
                  <a:srgbClr val="000000"/>
                </a:solidFill>
                <a:cs typeface="Times New Roman" pitchFamily="18" charset="0"/>
              </a:rPr>
              <a:t> kostnaden för diskriminering </a:t>
            </a:r>
          </a:p>
          <a:p>
            <a:pPr eaLnBrk="1" hangingPunct="1">
              <a:buFont typeface="Wingdings" pitchFamily="2" charset="2"/>
              <a:buChar char="Ø"/>
            </a:pPr>
            <a:r>
              <a:rPr lang="sv-SE" sz="2400" b="1" dirty="0" smtClean="0">
                <a:solidFill>
                  <a:srgbClr val="000000"/>
                </a:solidFill>
                <a:cs typeface="Times New Roman" pitchFamily="18" charset="0"/>
              </a:rPr>
              <a:t>Utbildning om diskrim – jurister, polis, socionomer</a:t>
            </a:r>
          </a:p>
          <a:p>
            <a:pPr eaLnBrk="1" hangingPunct="1">
              <a:buFont typeface="Wingdings" pitchFamily="2" charset="2"/>
              <a:buChar char="Ø"/>
            </a:pPr>
            <a:r>
              <a:rPr lang="sv-SE" sz="2400" b="1" dirty="0" smtClean="0">
                <a:solidFill>
                  <a:srgbClr val="000000"/>
                </a:solidFill>
                <a:cs typeface="Times New Roman" pitchFamily="18" charset="0"/>
              </a:rPr>
              <a:t>Förstärkt samlad lag och tillsyn</a:t>
            </a:r>
          </a:p>
          <a:p>
            <a:pPr eaLnBrk="1" hangingPunct="1">
              <a:buFont typeface="Wingdings" pitchFamily="2" charset="2"/>
              <a:buChar char="Ø"/>
            </a:pPr>
            <a:r>
              <a:rPr lang="sv-SE" sz="2400" b="1" dirty="0" smtClean="0">
                <a:solidFill>
                  <a:srgbClr val="000000"/>
                </a:solidFill>
                <a:cs typeface="Times New Roman" pitchFamily="18" charset="0"/>
              </a:rPr>
              <a:t>Förhöjd kunskap om rasism, diskriminering och MR-brott i Sverige</a:t>
            </a:r>
          </a:p>
          <a:p>
            <a:pPr eaLnBrk="1" hangingPunct="1">
              <a:buFont typeface="Wingdings" pitchFamily="2" charset="2"/>
              <a:buChar char="Ø"/>
            </a:pPr>
            <a:r>
              <a:rPr lang="sv-SE" sz="2400" b="1" dirty="0" smtClean="0">
                <a:solidFill>
                  <a:srgbClr val="000000"/>
                </a:solidFill>
                <a:cs typeface="Times New Roman" pitchFamily="18" charset="0"/>
              </a:rPr>
              <a:t>Stöd till </a:t>
            </a:r>
            <a:r>
              <a:rPr lang="sv-SE" sz="2400" b="1" dirty="0" err="1" smtClean="0">
                <a:solidFill>
                  <a:srgbClr val="000000"/>
                </a:solidFill>
                <a:cs typeface="Times New Roman" pitchFamily="18" charset="0"/>
              </a:rPr>
              <a:t>NGO:ers</a:t>
            </a:r>
            <a:r>
              <a:rPr lang="sv-SE" sz="2400" b="1" dirty="0" smtClean="0">
                <a:solidFill>
                  <a:srgbClr val="000000"/>
                </a:solidFill>
                <a:cs typeface="Times New Roman" pitchFamily="18" charset="0"/>
              </a:rPr>
              <a:t> påverkansroll</a:t>
            </a:r>
          </a:p>
        </p:txBody>
      </p:sp>
      <p:pic>
        <p:nvPicPr>
          <p:cNvPr id="29702" name="Picture 4" descr="BILD Kvalificerade sökande"/>
          <p:cNvPicPr>
            <a:picLocks noGrp="1" noChangeAspect="1" noChangeArrowheads="1"/>
          </p:cNvPicPr>
          <p:nvPr>
            <p:ph type="clipArt" sz="half" idx="1"/>
          </p:nvPr>
        </p:nvPicPr>
        <p:blipFill>
          <a:blip r:embed="rId3"/>
          <a:srcRect/>
          <a:stretch>
            <a:fillRect/>
          </a:stretch>
        </p:blipFill>
        <p:spPr>
          <a:xfrm>
            <a:off x="0" y="4876800"/>
            <a:ext cx="1981200" cy="17272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30723" name="Rectangle 2"/>
          <p:cNvSpPr>
            <a:spLocks noGrp="1" noChangeArrowheads="1"/>
          </p:cNvSpPr>
          <p:nvPr>
            <p:ph type="title"/>
          </p:nvPr>
        </p:nvSpPr>
        <p:spPr>
          <a:xfrm>
            <a:off x="684213" y="476250"/>
            <a:ext cx="7772400" cy="576263"/>
          </a:xfrm>
        </p:spPr>
        <p:txBody>
          <a:bodyPr/>
          <a:lstStyle/>
          <a:p>
            <a:pPr eaLnBrk="1" hangingPunct="1"/>
            <a:r>
              <a:rPr lang="sv-SE" sz="2800" dirty="0" smtClean="0"/>
              <a:t>Lokala åtgärder mot diskriminering</a:t>
            </a:r>
          </a:p>
        </p:txBody>
      </p:sp>
      <p:sp>
        <p:nvSpPr>
          <p:cNvPr id="30724" name="Rectangle 3"/>
          <p:cNvSpPr>
            <a:spLocks noGrp="1" noChangeArrowheads="1"/>
          </p:cNvSpPr>
          <p:nvPr>
            <p:ph type="body" sz="half" idx="2"/>
          </p:nvPr>
        </p:nvSpPr>
        <p:spPr>
          <a:xfrm>
            <a:off x="611188" y="1341438"/>
            <a:ext cx="8151812" cy="4602162"/>
          </a:xfrm>
        </p:spPr>
        <p:txBody>
          <a:bodyPr/>
          <a:lstStyle/>
          <a:p>
            <a:pPr eaLnBrk="1" hangingPunct="1">
              <a:lnSpc>
                <a:spcPct val="90000"/>
              </a:lnSpc>
              <a:buFont typeface="Wingdings" pitchFamily="2" charset="2"/>
              <a:buChar char="Ø"/>
            </a:pPr>
            <a:r>
              <a:rPr lang="sv-SE" sz="2400" b="1" dirty="0" smtClean="0">
                <a:solidFill>
                  <a:srgbClr val="000000"/>
                </a:solidFill>
                <a:cs typeface="Times New Roman" pitchFamily="18" charset="0"/>
              </a:rPr>
              <a:t>Konsultation med de diskriminerade</a:t>
            </a:r>
          </a:p>
          <a:p>
            <a:pPr eaLnBrk="1" hangingPunct="1">
              <a:lnSpc>
                <a:spcPct val="90000"/>
              </a:lnSpc>
              <a:buFont typeface="Wingdings" pitchFamily="2" charset="2"/>
              <a:buChar char="Ø"/>
            </a:pPr>
            <a:r>
              <a:rPr lang="sv-SE" sz="2400" b="1" dirty="0" smtClean="0">
                <a:solidFill>
                  <a:srgbClr val="000000"/>
                </a:solidFill>
                <a:cs typeface="Times New Roman" pitchFamily="18" charset="0"/>
              </a:rPr>
              <a:t>Samlat politiskt ansvar för antidiskriminering</a:t>
            </a:r>
          </a:p>
          <a:p>
            <a:pPr eaLnBrk="1" hangingPunct="1">
              <a:lnSpc>
                <a:spcPct val="90000"/>
              </a:lnSpc>
              <a:buFont typeface="Wingdings" pitchFamily="2" charset="2"/>
              <a:buChar char="Ø"/>
            </a:pPr>
            <a:r>
              <a:rPr lang="sv-SE" sz="2400" b="1" dirty="0" smtClean="0">
                <a:solidFill>
                  <a:srgbClr val="000000"/>
                </a:solidFill>
                <a:cs typeface="Times New Roman" pitchFamily="18" charset="0"/>
              </a:rPr>
              <a:t>Antidiskrimineringsplaner där uppdraget kan påverka chefernas löner och fortsatta chefsanställning</a:t>
            </a:r>
          </a:p>
          <a:p>
            <a:pPr eaLnBrk="1" hangingPunct="1">
              <a:lnSpc>
                <a:spcPct val="90000"/>
              </a:lnSpc>
              <a:buFont typeface="Wingdings" pitchFamily="2" charset="2"/>
              <a:buChar char="Ø"/>
            </a:pPr>
            <a:r>
              <a:rPr lang="sv-SE" sz="2400" b="1" dirty="0" err="1" smtClean="0">
                <a:solidFill>
                  <a:srgbClr val="000000"/>
                </a:solidFill>
                <a:cs typeface="Times New Roman" pitchFamily="18" charset="0"/>
              </a:rPr>
              <a:t>Antidiskrim</a:t>
            </a:r>
            <a:r>
              <a:rPr lang="sv-SE" sz="2400" b="1" dirty="0" smtClean="0">
                <a:solidFill>
                  <a:srgbClr val="000000"/>
                </a:solidFill>
                <a:cs typeface="Times New Roman" pitchFamily="18" charset="0"/>
              </a:rPr>
              <a:t> klausuler – offentlig upphandling</a:t>
            </a:r>
          </a:p>
          <a:p>
            <a:pPr eaLnBrk="1" hangingPunct="1">
              <a:lnSpc>
                <a:spcPct val="90000"/>
              </a:lnSpc>
              <a:buFont typeface="Wingdings" pitchFamily="2" charset="2"/>
              <a:buChar char="Ø"/>
            </a:pPr>
            <a:r>
              <a:rPr lang="sv-SE" sz="2400" b="1" dirty="0" err="1" smtClean="0">
                <a:solidFill>
                  <a:srgbClr val="000000"/>
                </a:solidFill>
                <a:cs typeface="Times New Roman" pitchFamily="18" charset="0"/>
              </a:rPr>
              <a:t>Antidiskr</a:t>
            </a:r>
            <a:r>
              <a:rPr lang="sv-SE" sz="2400" b="1" dirty="0" smtClean="0">
                <a:solidFill>
                  <a:srgbClr val="000000"/>
                </a:solidFill>
                <a:cs typeface="Times New Roman" pitchFamily="18" charset="0"/>
              </a:rPr>
              <a:t> villkor - </a:t>
            </a:r>
            <a:r>
              <a:rPr lang="sv-SE" sz="2400" b="1" dirty="0" err="1" smtClean="0">
                <a:solidFill>
                  <a:srgbClr val="000000"/>
                </a:solidFill>
                <a:cs typeface="Times New Roman" pitchFamily="18" charset="0"/>
              </a:rPr>
              <a:t>alkoholtillst</a:t>
            </a:r>
            <a:r>
              <a:rPr lang="sv-SE" sz="2400" b="1" dirty="0" smtClean="0">
                <a:solidFill>
                  <a:srgbClr val="000000"/>
                </a:solidFill>
                <a:cs typeface="Times New Roman" pitchFamily="18" charset="0"/>
              </a:rPr>
              <a:t> </a:t>
            </a:r>
          </a:p>
          <a:p>
            <a:pPr eaLnBrk="1" hangingPunct="1">
              <a:lnSpc>
                <a:spcPct val="90000"/>
              </a:lnSpc>
              <a:buFont typeface="Wingdings" pitchFamily="2" charset="2"/>
              <a:buChar char="Ø"/>
            </a:pPr>
            <a:r>
              <a:rPr lang="sv-SE" sz="2400" b="1" dirty="0" smtClean="0">
                <a:solidFill>
                  <a:srgbClr val="000000"/>
                </a:solidFill>
                <a:cs typeface="Times New Roman" pitchFamily="18" charset="0"/>
              </a:rPr>
              <a:t>Diskrimineringstester som arbetsgivare</a:t>
            </a:r>
          </a:p>
          <a:p>
            <a:pPr eaLnBrk="1" hangingPunct="1">
              <a:lnSpc>
                <a:spcPct val="90000"/>
              </a:lnSpc>
              <a:buFont typeface="Wingdings" pitchFamily="2" charset="2"/>
              <a:buChar char="Ø"/>
            </a:pPr>
            <a:r>
              <a:rPr lang="sv-SE" sz="2400" b="1" dirty="0" smtClean="0">
                <a:solidFill>
                  <a:srgbClr val="000000"/>
                </a:solidFill>
                <a:cs typeface="Times New Roman" pitchFamily="18" charset="0"/>
              </a:rPr>
              <a:t>Stöd till hos </a:t>
            </a:r>
            <a:r>
              <a:rPr lang="sv-SE" sz="2400" b="1" dirty="0" err="1" smtClean="0">
                <a:solidFill>
                  <a:srgbClr val="000000"/>
                </a:solidFill>
                <a:cs typeface="Times New Roman" pitchFamily="18" charset="0"/>
              </a:rPr>
              <a:t>NGO:er</a:t>
            </a:r>
            <a:r>
              <a:rPr lang="sv-SE" sz="2400" b="1" dirty="0" smtClean="0">
                <a:solidFill>
                  <a:srgbClr val="000000"/>
                </a:solidFill>
                <a:cs typeface="Times New Roman" pitchFamily="18" charset="0"/>
              </a:rPr>
              <a:t> som förstärker påverkansrollen</a:t>
            </a:r>
          </a:p>
          <a:p>
            <a:pPr eaLnBrk="1" hangingPunct="1">
              <a:lnSpc>
                <a:spcPct val="90000"/>
              </a:lnSpc>
              <a:buFont typeface="Wingdings" pitchFamily="2" charset="2"/>
              <a:buChar char="Ø"/>
            </a:pPr>
            <a:r>
              <a:rPr lang="sv-SE" sz="2400" b="1" dirty="0" smtClean="0">
                <a:solidFill>
                  <a:srgbClr val="000000"/>
                </a:solidFill>
                <a:cs typeface="Times New Roman" pitchFamily="18" charset="0"/>
              </a:rPr>
              <a:t>Skolor utan rasism</a:t>
            </a:r>
          </a:p>
        </p:txBody>
      </p:sp>
      <p:sp>
        <p:nvSpPr>
          <p:cNvPr id="30725" name="Platshållare för bildnummer 4"/>
          <p:cNvSpPr>
            <a:spLocks noGrp="1"/>
          </p:cNvSpPr>
          <p:nvPr>
            <p:ph type="sldNum" sz="quarter" idx="12"/>
          </p:nvPr>
        </p:nvSpPr>
        <p:spPr>
          <a:noFill/>
        </p:spPr>
        <p:txBody>
          <a:bodyPr/>
          <a:lstStyle/>
          <a:p>
            <a:fld id="{4CB978BD-7687-453D-A517-F578FF584E16}" type="slidenum">
              <a:rPr lang="sv-SE" smtClean="0">
                <a:latin typeface="Arial" pitchFamily="34" charset="0"/>
              </a:rPr>
              <a:pPr/>
              <a:t>28</a:t>
            </a:fld>
            <a:endParaRPr lang="sv-SE" smtClean="0">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sidfot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sv-SE"/>
              <a:t>paul.lappalainen@do.se</a:t>
            </a:r>
          </a:p>
        </p:txBody>
      </p:sp>
      <p:sp>
        <p:nvSpPr>
          <p:cNvPr id="35843" name="Rectangle 2"/>
          <p:cNvSpPr>
            <a:spLocks noGrp="1" noChangeArrowheads="1"/>
          </p:cNvSpPr>
          <p:nvPr>
            <p:ph type="title"/>
          </p:nvPr>
        </p:nvSpPr>
        <p:spPr>
          <a:xfrm>
            <a:off x="684213" y="1268413"/>
            <a:ext cx="7847012" cy="731837"/>
          </a:xfrm>
        </p:spPr>
        <p:txBody>
          <a:bodyPr/>
          <a:lstStyle/>
          <a:p>
            <a:pPr eaLnBrk="1" hangingPunct="1"/>
            <a:r>
              <a:rPr lang="sv-SE" dirty="0" smtClean="0">
                <a:cs typeface="Times New Roman" pitchFamily="18" charset="0"/>
              </a:rPr>
              <a:t>Lagen ska följas – men mer kan göras !</a:t>
            </a:r>
            <a:br>
              <a:rPr lang="sv-SE" dirty="0" smtClean="0">
                <a:cs typeface="Times New Roman" pitchFamily="18" charset="0"/>
              </a:rPr>
            </a:br>
            <a:r>
              <a:rPr lang="sv-SE" dirty="0" smtClean="0">
                <a:cs typeface="Times New Roman" pitchFamily="18" charset="0"/>
              </a:rPr>
              <a:t>Se på de olika roller som myndigheter (och andra) har</a:t>
            </a:r>
            <a:endParaRPr lang="sv-SE" sz="1200" dirty="0" smtClean="0">
              <a:cs typeface="Times New Roman" pitchFamily="18" charset="0"/>
            </a:endParaRPr>
          </a:p>
        </p:txBody>
      </p:sp>
      <p:sp>
        <p:nvSpPr>
          <p:cNvPr id="35844" name="Rectangle 3"/>
          <p:cNvSpPr>
            <a:spLocks noGrp="1" noChangeArrowheads="1"/>
          </p:cNvSpPr>
          <p:nvPr>
            <p:ph type="body" idx="1"/>
          </p:nvPr>
        </p:nvSpPr>
        <p:spPr>
          <a:xfrm>
            <a:off x="684213" y="2214563"/>
            <a:ext cx="7770812" cy="3806825"/>
          </a:xfrm>
        </p:spPr>
        <p:txBody>
          <a:bodyPr/>
          <a:lstStyle/>
          <a:p>
            <a:pPr marL="609600" indent="-609600" defTabSz="457200" eaLnBrk="1" hangingPunct="1"/>
            <a:endParaRPr lang="sv-SE" sz="2400" dirty="0" smtClean="0"/>
          </a:p>
          <a:p>
            <a:pPr marL="609600" indent="-609600" defTabSz="457200" eaLnBrk="1" hangingPunct="1"/>
            <a:r>
              <a:rPr lang="sv-SE" sz="2400" dirty="0" smtClean="0"/>
              <a:t>Arbetsgivare</a:t>
            </a:r>
          </a:p>
          <a:p>
            <a:pPr marL="609600" indent="-609600" defTabSz="457200" eaLnBrk="1" hangingPunct="1"/>
            <a:r>
              <a:rPr lang="sv-SE" sz="2400" dirty="0" smtClean="0"/>
              <a:t>Serviceorgan (vårdgivare, mm)</a:t>
            </a:r>
          </a:p>
          <a:p>
            <a:pPr marL="609600" indent="-609600" defTabSz="457200" eaLnBrk="1" hangingPunct="1"/>
            <a:r>
              <a:rPr lang="sv-SE" sz="2400" dirty="0" smtClean="0"/>
              <a:t>Upphandlare</a:t>
            </a:r>
          </a:p>
          <a:p>
            <a:pPr marL="609600" indent="-609600" defTabSz="457200" eaLnBrk="1" hangingPunct="1"/>
            <a:r>
              <a:rPr lang="sv-SE" sz="2400" dirty="0" smtClean="0"/>
              <a:t>Regelskapare</a:t>
            </a:r>
          </a:p>
          <a:p>
            <a:pPr marL="609600" indent="-609600" defTabSz="457200" eaLnBrk="1" hangingPunct="1">
              <a:buFontTx/>
              <a:buNone/>
            </a:pPr>
            <a:endParaRPr lang="sv-SE" sz="2400" dirty="0" smtClean="0"/>
          </a:p>
          <a:p>
            <a:pPr marL="609600" indent="-609600" defTabSz="457200" eaLnBrk="1" hangingPunct="1">
              <a:buFontTx/>
              <a:buNone/>
            </a:pPr>
            <a:r>
              <a:rPr lang="sv-SE" sz="2400" dirty="0" smtClean="0"/>
              <a:t>Annat? Testing som kvalitetskontroll. </a:t>
            </a:r>
          </a:p>
          <a:p>
            <a:pPr marL="609600" indent="-609600" defTabSz="457200" eaLnBrk="1" hangingPunct="1">
              <a:buFontTx/>
              <a:buNone/>
            </a:pPr>
            <a:r>
              <a:rPr lang="sv-SE" sz="2400" dirty="0" smtClean="0"/>
              <a:t>Områden? Skola, boende, socialtjänsten, vården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sidfot 5"/>
          <p:cNvSpPr>
            <a:spLocks noGrp="1"/>
          </p:cNvSpPr>
          <p:nvPr>
            <p:ph type="ftr" sz="quarter" idx="11"/>
          </p:nvPr>
        </p:nvSpPr>
        <p:spPr>
          <a:noFill/>
        </p:spPr>
        <p:txBody>
          <a:bodyPr/>
          <a:lstStyle/>
          <a:p>
            <a:r>
              <a:rPr lang="sv-SE" dirty="0" err="1" smtClean="0"/>
              <a:t>paul.lappalainen@do.se</a:t>
            </a:r>
            <a:endParaRPr lang="sv-SE" dirty="0" smtClean="0"/>
          </a:p>
        </p:txBody>
      </p:sp>
      <p:sp>
        <p:nvSpPr>
          <p:cNvPr id="6147" name="Platshållare för bildnummer 6"/>
          <p:cNvSpPr>
            <a:spLocks noGrp="1"/>
          </p:cNvSpPr>
          <p:nvPr>
            <p:ph type="sldNum" sz="quarter" idx="12"/>
          </p:nvPr>
        </p:nvSpPr>
        <p:spPr>
          <a:noFill/>
        </p:spPr>
        <p:txBody>
          <a:bodyPr/>
          <a:lstStyle/>
          <a:p>
            <a:fld id="{3725A721-A33C-4A2D-BC91-21084E028484}" type="slidenum">
              <a:rPr lang="sv-SE" smtClean="0"/>
              <a:pPr/>
              <a:t>3</a:t>
            </a:fld>
            <a:endParaRPr lang="sv-SE" smtClean="0"/>
          </a:p>
        </p:txBody>
      </p:sp>
      <p:sp>
        <p:nvSpPr>
          <p:cNvPr id="6148" name="Rectangle 2"/>
          <p:cNvSpPr>
            <a:spLocks noGrp="1" noChangeArrowheads="1"/>
          </p:cNvSpPr>
          <p:nvPr>
            <p:ph type="title"/>
          </p:nvPr>
        </p:nvSpPr>
        <p:spPr>
          <a:xfrm>
            <a:off x="685800" y="609600"/>
            <a:ext cx="7772400" cy="609600"/>
          </a:xfrm>
        </p:spPr>
        <p:txBody>
          <a:bodyPr/>
          <a:lstStyle/>
          <a:p>
            <a:pPr eaLnBrk="1" hangingPunct="1"/>
            <a:r>
              <a:rPr lang="sv-SE" sz="3200" b="1" smtClean="0"/>
              <a:t>Vad är strukturell diskriminering?</a:t>
            </a:r>
          </a:p>
        </p:txBody>
      </p:sp>
      <p:sp>
        <p:nvSpPr>
          <p:cNvPr id="6149" name="Rectangle 3"/>
          <p:cNvSpPr>
            <a:spLocks noGrp="1" noChangeArrowheads="1"/>
          </p:cNvSpPr>
          <p:nvPr>
            <p:ph type="body" sz="half" idx="2"/>
          </p:nvPr>
        </p:nvSpPr>
        <p:spPr>
          <a:xfrm>
            <a:off x="2286000" y="1447800"/>
            <a:ext cx="6553200" cy="4800600"/>
          </a:xfrm>
        </p:spPr>
        <p:txBody>
          <a:bodyPr/>
          <a:lstStyle/>
          <a:p>
            <a:pPr eaLnBrk="1" hangingPunct="1">
              <a:lnSpc>
                <a:spcPct val="90000"/>
              </a:lnSpc>
              <a:buFontTx/>
              <a:buNone/>
            </a:pPr>
            <a:endParaRPr lang="en-US" sz="2400" b="1" dirty="0" smtClean="0">
              <a:solidFill>
                <a:srgbClr val="000000"/>
              </a:solidFill>
              <a:cs typeface="Courier New" pitchFamily="49" charset="0"/>
            </a:endParaRPr>
          </a:p>
          <a:p>
            <a:pPr eaLnBrk="1" hangingPunct="1">
              <a:lnSpc>
                <a:spcPct val="90000"/>
              </a:lnSpc>
              <a:buFontTx/>
              <a:buNone/>
            </a:pPr>
            <a:endParaRPr lang="en-US" sz="2400" b="1" smtClean="0">
              <a:solidFill>
                <a:srgbClr val="000000"/>
              </a:solidFill>
              <a:cs typeface="Courier New" pitchFamily="49" charset="0"/>
            </a:endParaRPr>
          </a:p>
          <a:p>
            <a:pPr eaLnBrk="1" hangingPunct="1">
              <a:lnSpc>
                <a:spcPct val="90000"/>
              </a:lnSpc>
              <a:buFontTx/>
              <a:buNone/>
            </a:pPr>
            <a:r>
              <a:rPr lang="en-US" sz="2400" b="1" smtClean="0">
                <a:solidFill>
                  <a:srgbClr val="000000"/>
                </a:solidFill>
                <a:cs typeface="Courier New" pitchFamily="49" charset="0"/>
              </a:rPr>
              <a:t>Regler</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normer</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rutiner</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vedertagna</a:t>
            </a:r>
            <a:r>
              <a:rPr lang="en-US" sz="2400" b="1" dirty="0" smtClean="0">
                <a:solidFill>
                  <a:srgbClr val="000000"/>
                </a:solidFill>
                <a:cs typeface="Courier New" pitchFamily="49" charset="0"/>
              </a:rPr>
              <a:t> </a:t>
            </a:r>
          </a:p>
          <a:p>
            <a:pPr eaLnBrk="1" hangingPunct="1">
              <a:lnSpc>
                <a:spcPct val="90000"/>
              </a:lnSpc>
              <a:buFontTx/>
              <a:buNone/>
            </a:pPr>
            <a:r>
              <a:rPr lang="en-US" sz="2400" b="1" dirty="0" err="1" smtClean="0">
                <a:solidFill>
                  <a:srgbClr val="000000"/>
                </a:solidFill>
                <a:cs typeface="Courier New" pitchFamily="49" charset="0"/>
              </a:rPr>
              <a:t>förhållningssätt</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och</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beteenden</a:t>
            </a:r>
            <a:r>
              <a:rPr lang="en-US" sz="2400" b="1" dirty="0" smtClean="0">
                <a:solidFill>
                  <a:srgbClr val="000000"/>
                </a:solidFill>
                <a:cs typeface="Courier New" pitchFamily="49" charset="0"/>
              </a:rPr>
              <a:t> I </a:t>
            </a:r>
            <a:r>
              <a:rPr lang="en-US" sz="2400" b="1" dirty="0" err="1" smtClean="0">
                <a:solidFill>
                  <a:srgbClr val="000000"/>
                </a:solidFill>
                <a:cs typeface="Courier New" pitchFamily="49" charset="0"/>
              </a:rPr>
              <a:t>institutioner</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och</a:t>
            </a:r>
            <a:endParaRPr lang="en-US" sz="2400" b="1" dirty="0" smtClean="0">
              <a:solidFill>
                <a:srgbClr val="000000"/>
              </a:solidFill>
              <a:cs typeface="Courier New" pitchFamily="49" charset="0"/>
            </a:endParaRPr>
          </a:p>
          <a:p>
            <a:pPr eaLnBrk="1" hangingPunct="1">
              <a:lnSpc>
                <a:spcPct val="90000"/>
              </a:lnSpc>
              <a:buFontTx/>
              <a:buNone/>
            </a:pPr>
            <a:r>
              <a:rPr lang="en-US" sz="2400" b="1" dirty="0" err="1" smtClean="0">
                <a:solidFill>
                  <a:srgbClr val="000000"/>
                </a:solidFill>
                <a:cs typeface="Courier New" pitchFamily="49" charset="0"/>
              </a:rPr>
              <a:t>andra</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samhällsstrukturer</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som</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utgör</a:t>
            </a:r>
            <a:r>
              <a:rPr lang="en-US" sz="2400" b="1" dirty="0" smtClean="0">
                <a:solidFill>
                  <a:srgbClr val="000000"/>
                </a:solidFill>
                <a:cs typeface="Courier New" pitchFamily="49" charset="0"/>
              </a:rPr>
              <a:t> </a:t>
            </a:r>
          </a:p>
          <a:p>
            <a:pPr eaLnBrk="1" hangingPunct="1">
              <a:lnSpc>
                <a:spcPct val="90000"/>
              </a:lnSpc>
              <a:buFontTx/>
              <a:buNone/>
            </a:pPr>
            <a:r>
              <a:rPr lang="en-US" sz="2400" b="1" dirty="0" smtClean="0">
                <a:solidFill>
                  <a:srgbClr val="000000"/>
                </a:solidFill>
                <a:cs typeface="Courier New" pitchFamily="49" charset="0"/>
              </a:rPr>
              <a:t>hinder </a:t>
            </a:r>
            <a:r>
              <a:rPr lang="en-US" sz="2400" b="1" dirty="0" err="1" smtClean="0">
                <a:solidFill>
                  <a:srgbClr val="000000"/>
                </a:solidFill>
                <a:cs typeface="Courier New" pitchFamily="49" charset="0"/>
              </a:rPr>
              <a:t>för</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diskriminerade</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grupper</a:t>
            </a:r>
            <a:r>
              <a:rPr lang="en-US" sz="2400" b="1" dirty="0" smtClean="0">
                <a:solidFill>
                  <a:srgbClr val="000000"/>
                </a:solidFill>
                <a:cs typeface="Courier New" pitchFamily="49" charset="0"/>
              </a:rPr>
              <a:t> </a:t>
            </a:r>
          </a:p>
          <a:p>
            <a:pPr eaLnBrk="1" hangingPunct="1">
              <a:lnSpc>
                <a:spcPct val="90000"/>
              </a:lnSpc>
              <a:buFontTx/>
              <a:buNone/>
            </a:pPr>
            <a:r>
              <a:rPr lang="en-US" sz="2400" b="1" dirty="0" smtClean="0">
                <a:solidFill>
                  <a:srgbClr val="000000"/>
                </a:solidFill>
                <a:cs typeface="Courier New" pitchFamily="49" charset="0"/>
              </a:rPr>
              <a:t>(</a:t>
            </a:r>
            <a:r>
              <a:rPr lang="en-US" sz="2400" b="1" dirty="0" err="1" smtClean="0">
                <a:solidFill>
                  <a:srgbClr val="000000"/>
                </a:solidFill>
                <a:cs typeface="Courier New" pitchFamily="49" charset="0"/>
              </a:rPr>
              <a:t>minoriteter</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att</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uppnå</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lika</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rättigheter</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och</a:t>
            </a:r>
            <a:endParaRPr lang="en-US" sz="2400" b="1" dirty="0" smtClean="0">
              <a:solidFill>
                <a:srgbClr val="000000"/>
              </a:solidFill>
              <a:cs typeface="Courier New" pitchFamily="49" charset="0"/>
            </a:endParaRPr>
          </a:p>
          <a:p>
            <a:pPr eaLnBrk="1" hangingPunct="1">
              <a:lnSpc>
                <a:spcPct val="90000"/>
              </a:lnSpc>
              <a:buFontTx/>
              <a:buNone/>
            </a:pPr>
            <a:r>
              <a:rPr lang="en-US" sz="2400" b="1" dirty="0" err="1" smtClean="0">
                <a:solidFill>
                  <a:srgbClr val="000000"/>
                </a:solidFill>
                <a:cs typeface="Courier New" pitchFamily="49" charset="0"/>
              </a:rPr>
              <a:t>möjligheter</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som</a:t>
            </a:r>
            <a:r>
              <a:rPr lang="en-US" sz="2400" b="1" dirty="0" smtClean="0">
                <a:solidFill>
                  <a:srgbClr val="000000"/>
                </a:solidFill>
                <a:cs typeface="Courier New" pitchFamily="49" charset="0"/>
              </a:rPr>
              <a:t> </a:t>
            </a:r>
            <a:r>
              <a:rPr lang="en-US" sz="2400" b="1" dirty="0" err="1" smtClean="0">
                <a:solidFill>
                  <a:srgbClr val="000000"/>
                </a:solidFill>
                <a:cs typeface="Courier New" pitchFamily="49" charset="0"/>
              </a:rPr>
              <a:t>andra</a:t>
            </a:r>
            <a:r>
              <a:rPr lang="en-US" sz="2400" b="1" dirty="0" smtClean="0">
                <a:solidFill>
                  <a:srgbClr val="000000"/>
                </a:solidFill>
                <a:cs typeface="Courier New" pitchFamily="49" charset="0"/>
              </a:rPr>
              <a:t>. </a:t>
            </a:r>
            <a:endParaRPr lang="sv-SE" sz="2400" dirty="0" smtClean="0">
              <a:cs typeface="Times New Roman" pitchFamily="18" charset="0"/>
            </a:endParaRPr>
          </a:p>
        </p:txBody>
      </p:sp>
      <p:pic>
        <p:nvPicPr>
          <p:cNvPr id="6150" name="Picture 4" descr="BILD Kvalificerade sökande"/>
          <p:cNvPicPr>
            <a:picLocks noGrp="1" noChangeAspect="1" noChangeArrowheads="1"/>
          </p:cNvPicPr>
          <p:nvPr>
            <p:ph type="clipArt" sz="half" idx="1"/>
          </p:nvPr>
        </p:nvPicPr>
        <p:blipFill>
          <a:blip r:embed="rId3"/>
          <a:srcRect/>
          <a:stretch>
            <a:fillRect/>
          </a:stretch>
        </p:blipFill>
        <p:spPr>
          <a:xfrm>
            <a:off x="228600" y="4648200"/>
            <a:ext cx="2133600" cy="186055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55638" y="428625"/>
            <a:ext cx="8002587" cy="857250"/>
          </a:xfrm>
        </p:spPr>
        <p:txBody>
          <a:bodyPr/>
          <a:lstStyle/>
          <a:p>
            <a:pPr eaLnBrk="1" hangingPunct="1"/>
            <a:r>
              <a:rPr lang="sv-SE" smtClean="0"/>
              <a:t>A ripple of hope</a:t>
            </a:r>
          </a:p>
        </p:txBody>
      </p:sp>
      <p:sp>
        <p:nvSpPr>
          <p:cNvPr id="38915" name="Rectangle 3"/>
          <p:cNvSpPr>
            <a:spLocks noGrp="1" noChangeArrowheads="1"/>
          </p:cNvSpPr>
          <p:nvPr>
            <p:ph idx="1"/>
          </p:nvPr>
        </p:nvSpPr>
        <p:spPr>
          <a:xfrm>
            <a:off x="657225" y="1214438"/>
            <a:ext cx="8002588" cy="4835525"/>
          </a:xfrm>
        </p:spPr>
        <p:txBody>
          <a:bodyPr/>
          <a:lstStyle/>
          <a:p>
            <a:pPr eaLnBrk="1" hangingPunct="1">
              <a:buFont typeface="Symbol" pitchFamily="18" charset="2"/>
              <a:buNone/>
            </a:pPr>
            <a:r>
              <a:rPr lang="en-US" sz="2800" b="1" smtClean="0"/>
              <a:t>Each time a man stands up for an ideal, or acts to improve the lot of others, or strikes out against injustice, he sends forth a tiny ripple of hope, and crossing each other from a million different centers of energy and daring, those ripples build a current which can sweep down the mightiest walls of oppression and resistance.</a:t>
            </a:r>
            <a:endParaRPr lang="sv-SE" sz="2800" smtClean="0"/>
          </a:p>
          <a:p>
            <a:pPr eaLnBrk="1" hangingPunct="1"/>
            <a:endParaRPr lang="sv-SE" sz="1200" smtClean="0"/>
          </a:p>
          <a:p>
            <a:pPr eaLnBrk="1" hangingPunct="1">
              <a:buFont typeface="Symbol" pitchFamily="18" charset="2"/>
              <a:buNone/>
            </a:pPr>
            <a:r>
              <a:rPr lang="sv-SE" sz="1600" b="1" smtClean="0"/>
              <a:t>Robert Kennedy 1966, South Africa</a:t>
            </a:r>
          </a:p>
        </p:txBody>
      </p:sp>
      <p:sp>
        <p:nvSpPr>
          <p:cNvPr id="38916" name="Footer Placeholder 5"/>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sv-SE">
                <a:cs typeface="Arial" pitchFamily="34" charset="0"/>
              </a:rPr>
              <a:t>paul.lappalainen@do.se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sidfot 2"/>
          <p:cNvSpPr>
            <a:spLocks noGrp="1"/>
          </p:cNvSpPr>
          <p:nvPr>
            <p:ph type="ftr" sz="quarter" idx="4294967295"/>
          </p:nvPr>
        </p:nvSpPr>
        <p:spPr bwMode="auto">
          <a:xfrm>
            <a:off x="3124200" y="6248400"/>
            <a:ext cx="2894013" cy="455613"/>
          </a:xfrm>
          <a:prstGeom prst="rect">
            <a:avLst/>
          </a:prstGeom>
          <a:noFill/>
          <a:ln>
            <a:miter lim="800000"/>
            <a:headEnd/>
            <a:tailEnd/>
          </a:ln>
        </p:spPr>
        <p:txBody>
          <a:bodyPr/>
          <a:lstStyle/>
          <a:p>
            <a:r>
              <a:rPr lang="en-GB"/>
              <a:t>paul.lappalainen@do.se</a:t>
            </a:r>
          </a:p>
        </p:txBody>
      </p:sp>
      <p:sp>
        <p:nvSpPr>
          <p:cNvPr id="9219" name="Platshållare för bildnummer 3"/>
          <p:cNvSpPr>
            <a:spLocks noGrp="1"/>
          </p:cNvSpPr>
          <p:nvPr>
            <p:ph type="sldNum" sz="quarter" idx="10"/>
          </p:nvPr>
        </p:nvSpPr>
        <p:spPr>
          <a:xfrm>
            <a:off x="6553200" y="6248400"/>
            <a:ext cx="1903413" cy="455613"/>
          </a:xfrm>
          <a:noFill/>
        </p:spPr>
        <p:txBody>
          <a:bodyPr/>
          <a:lstStyle/>
          <a:p>
            <a:fld id="{8C790C0E-96D9-4B9B-B2D8-C2F006883E0A}" type="slidenum">
              <a:rPr lang="en-GB" smtClean="0">
                <a:latin typeface="Arial" pitchFamily="34" charset="0"/>
              </a:rPr>
              <a:pPr/>
              <a:t>4</a:t>
            </a:fld>
            <a:endParaRPr lang="en-GB" smtClean="0">
              <a:latin typeface="Arial" pitchFamily="34" charset="0"/>
            </a:endParaRPr>
          </a:p>
        </p:txBody>
      </p:sp>
      <p:sp>
        <p:nvSpPr>
          <p:cNvPr id="9220" name="AutoShape 1"/>
          <p:cNvSpPr>
            <a:spLocks noChangeArrowheads="1"/>
          </p:cNvSpPr>
          <p:nvPr/>
        </p:nvSpPr>
        <p:spPr bwMode="auto">
          <a:xfrm rot="-1020000">
            <a:off x="1752600" y="1373188"/>
            <a:ext cx="5372100" cy="1266825"/>
          </a:xfrm>
          <a:prstGeom prst="curvedDownArrow">
            <a:avLst>
              <a:gd name="adj1" fmla="val 82456"/>
              <a:gd name="adj2" fmla="val 168839"/>
              <a:gd name="adj3" fmla="val 33333"/>
            </a:avLst>
          </a:prstGeom>
          <a:solidFill>
            <a:srgbClr val="3399FF"/>
          </a:solidFill>
          <a:ln w="9360">
            <a:solidFill>
              <a:srgbClr val="000000"/>
            </a:solidFill>
            <a:miter lim="800000"/>
            <a:headEnd/>
            <a:tailEnd/>
          </a:ln>
        </p:spPr>
        <p:txBody>
          <a:bodyPr wrap="none" anchor="ctr"/>
          <a:lstStyle/>
          <a:p>
            <a:endParaRPr lang="sv-SE"/>
          </a:p>
        </p:txBody>
      </p:sp>
      <p:sp>
        <p:nvSpPr>
          <p:cNvPr id="9221" name="Text Box 2"/>
          <p:cNvSpPr txBox="1">
            <a:spLocks noChangeArrowheads="1"/>
          </p:cNvSpPr>
          <p:nvPr/>
        </p:nvSpPr>
        <p:spPr bwMode="auto">
          <a:xfrm>
            <a:off x="762000" y="3733800"/>
            <a:ext cx="3738563" cy="771525"/>
          </a:xfrm>
          <a:prstGeom prst="rect">
            <a:avLst/>
          </a:prstGeom>
          <a:noFill/>
          <a:ln w="9525">
            <a:noFill/>
            <a:round/>
            <a:headEnd/>
            <a:tailEnd/>
          </a:ln>
        </p:spPr>
        <p:txBody>
          <a:bodyPr lIns="90000" tIns="46800" rIns="90000" bIns="4680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Strukturer/institutioner</a:t>
            </a:r>
          </a:p>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Normer, rutiner, vedertagna beteenden</a:t>
            </a:r>
          </a:p>
        </p:txBody>
      </p:sp>
      <p:sp>
        <p:nvSpPr>
          <p:cNvPr id="9222" name="Text Box 3"/>
          <p:cNvSpPr txBox="1">
            <a:spLocks noChangeArrowheads="1"/>
          </p:cNvSpPr>
          <p:nvPr/>
        </p:nvSpPr>
        <p:spPr bwMode="auto">
          <a:xfrm>
            <a:off x="6313488" y="2362200"/>
            <a:ext cx="2047875" cy="795338"/>
          </a:xfrm>
          <a:prstGeom prst="rect">
            <a:avLst/>
          </a:prstGeom>
          <a:noFill/>
          <a:ln w="9525">
            <a:noFill/>
            <a:round/>
            <a:headEnd/>
            <a:tailEnd/>
          </a:ln>
        </p:spPr>
        <p:txBody>
          <a:bodyPr wrap="none" lIns="90000" tIns="46800" rIns="90000" bIns="4680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Individer</a:t>
            </a:r>
          </a:p>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Beteenden, attityder</a:t>
            </a:r>
          </a:p>
        </p:txBody>
      </p:sp>
      <p:sp>
        <p:nvSpPr>
          <p:cNvPr id="9223" name="AutoShape 4"/>
          <p:cNvSpPr>
            <a:spLocks noChangeArrowheads="1"/>
          </p:cNvSpPr>
          <p:nvPr/>
        </p:nvSpPr>
        <p:spPr bwMode="auto">
          <a:xfrm rot="4200000">
            <a:off x="4431507" y="2048668"/>
            <a:ext cx="1504950" cy="5332413"/>
          </a:xfrm>
          <a:prstGeom prst="curvedLeftArrow">
            <a:avLst>
              <a:gd name="adj1" fmla="val 77951"/>
              <a:gd name="adj2" fmla="val 141730"/>
              <a:gd name="adj3" fmla="val 33796"/>
            </a:avLst>
          </a:prstGeom>
          <a:solidFill>
            <a:srgbClr val="00CC99"/>
          </a:solidFill>
          <a:ln w="9360">
            <a:solidFill>
              <a:srgbClr val="000000"/>
            </a:solidFill>
            <a:miter lim="800000"/>
            <a:headEnd/>
            <a:tailEnd/>
          </a:ln>
        </p:spPr>
        <p:txBody>
          <a:bodyPr wrap="none" anchor="ctr"/>
          <a:lstStyle/>
          <a:p>
            <a:endParaRPr lang="sv-S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10243" name="Rectangle 2"/>
          <p:cNvSpPr>
            <a:spLocks noGrp="1" noChangeArrowheads="1"/>
          </p:cNvSpPr>
          <p:nvPr>
            <p:ph type="title"/>
          </p:nvPr>
        </p:nvSpPr>
        <p:spPr>
          <a:xfrm>
            <a:off x="468313" y="1341438"/>
            <a:ext cx="7777162" cy="647700"/>
          </a:xfrm>
        </p:spPr>
        <p:txBody>
          <a:bodyPr/>
          <a:lstStyle/>
          <a:p>
            <a:pPr eaLnBrk="1" hangingPunct="1"/>
            <a:r>
              <a:rPr lang="en-US" sz="3600" smtClean="0">
                <a:solidFill>
                  <a:srgbClr val="000000"/>
                </a:solidFill>
                <a:cs typeface="Courier New" pitchFamily="49" charset="0"/>
              </a:rPr>
              <a:t>Vem är fri från fördomar?</a:t>
            </a:r>
            <a:br>
              <a:rPr lang="en-US" sz="3600" smtClean="0">
                <a:solidFill>
                  <a:srgbClr val="000000"/>
                </a:solidFill>
                <a:cs typeface="Courier New" pitchFamily="49" charset="0"/>
              </a:rPr>
            </a:br>
            <a:endParaRPr lang="sv-SE" sz="3600" smtClean="0">
              <a:solidFill>
                <a:srgbClr val="000000"/>
              </a:solidFill>
              <a:cs typeface="Courier New" pitchFamily="49" charset="0"/>
            </a:endParaRPr>
          </a:p>
        </p:txBody>
      </p:sp>
      <p:sp>
        <p:nvSpPr>
          <p:cNvPr id="10244" name="Rectangle 3"/>
          <p:cNvSpPr>
            <a:spLocks noGrp="1" noChangeArrowheads="1"/>
          </p:cNvSpPr>
          <p:nvPr>
            <p:ph type="body" sz="half" idx="2"/>
          </p:nvPr>
        </p:nvSpPr>
        <p:spPr>
          <a:xfrm>
            <a:off x="857250" y="1928813"/>
            <a:ext cx="7981950" cy="4214812"/>
          </a:xfrm>
        </p:spPr>
        <p:txBody>
          <a:bodyPr/>
          <a:lstStyle/>
          <a:p>
            <a:pPr eaLnBrk="1" hangingPunct="1">
              <a:buFontTx/>
              <a:buNone/>
            </a:pPr>
            <a:endParaRPr lang="en-US" sz="2800" b="1" smtClean="0">
              <a:solidFill>
                <a:srgbClr val="000000"/>
              </a:solidFill>
              <a:cs typeface="Courier New" pitchFamily="49" charset="0"/>
            </a:endParaRPr>
          </a:p>
          <a:p>
            <a:pPr eaLnBrk="1" hangingPunct="1">
              <a:buFontTx/>
              <a:buNone/>
            </a:pPr>
            <a:r>
              <a:rPr lang="en-US" sz="2000" b="1" smtClean="0">
                <a:solidFill>
                  <a:srgbClr val="000000"/>
                </a:solidFill>
                <a:cs typeface="Courier New" pitchFamily="49" charset="0"/>
              </a:rPr>
              <a:t>Testa dina fördomar</a:t>
            </a:r>
          </a:p>
          <a:p>
            <a:pPr eaLnBrk="1" hangingPunct="1">
              <a:buFontTx/>
              <a:buNone/>
            </a:pPr>
            <a:endParaRPr lang="en-US" sz="2000" b="1" smtClean="0">
              <a:solidFill>
                <a:srgbClr val="000000"/>
              </a:solidFill>
              <a:cs typeface="Courier New" pitchFamily="49" charset="0"/>
            </a:endParaRPr>
          </a:p>
          <a:p>
            <a:pPr eaLnBrk="1" hangingPunct="1">
              <a:buFontTx/>
              <a:buNone/>
            </a:pPr>
            <a:r>
              <a:rPr lang="en-US" sz="2000" b="1" smtClean="0">
                <a:solidFill>
                  <a:srgbClr val="000000"/>
                </a:solidFill>
                <a:cs typeface="Courier New" pitchFamily="49" charset="0"/>
              </a:rPr>
              <a:t>Harvard Implicit Association Test     </a:t>
            </a:r>
            <a:r>
              <a:rPr lang="en-US" sz="2000" b="1" smtClean="0">
                <a:hlinkClick r:id="rId3"/>
              </a:rPr>
              <a:t>https://implicit.harvard.edu/implicit/sweden/</a:t>
            </a:r>
            <a:endParaRPr lang="en-US" sz="2000" b="1" smtClean="0"/>
          </a:p>
          <a:p>
            <a:pPr eaLnBrk="1" hangingPunct="1">
              <a:buFontTx/>
              <a:buNone/>
            </a:pPr>
            <a:endParaRPr lang="en-US" sz="2000" b="1" smtClean="0">
              <a:solidFill>
                <a:srgbClr val="000000"/>
              </a:solidFill>
              <a:cs typeface="Courier New" pitchFamily="49" charset="0"/>
            </a:endParaRPr>
          </a:p>
          <a:p>
            <a:pPr eaLnBrk="1" hangingPunct="1">
              <a:buFontTx/>
              <a:buNone/>
            </a:pPr>
            <a:r>
              <a:rPr lang="en-US" sz="2000" b="1" smtClean="0">
                <a:solidFill>
                  <a:srgbClr val="000000"/>
                </a:solidFill>
                <a:cs typeface="Courier New" pitchFamily="49" charset="0"/>
              </a:rPr>
              <a:t>Människor med öppna ideologiska fördomar ungefär samma nivå av fördomar som vi “fördomsfria”</a:t>
            </a:r>
          </a:p>
          <a:p>
            <a:pPr eaLnBrk="1" hangingPunct="1">
              <a:buFontTx/>
              <a:buNone/>
            </a:pPr>
            <a:endParaRPr lang="en-US" sz="2800" b="1" smtClean="0">
              <a:solidFill>
                <a:srgbClr val="FF0000"/>
              </a:solidFill>
              <a:latin typeface="Times New Roman" pitchFamily="18" charset="0"/>
              <a:cs typeface="Courier New" pitchFamily="49" charset="0"/>
            </a:endParaRPr>
          </a:p>
          <a:p>
            <a:pPr eaLnBrk="1" hangingPunct="1">
              <a:buFontTx/>
              <a:buNone/>
            </a:pPr>
            <a:r>
              <a:rPr lang="en-US" sz="2000" b="1" smtClean="0">
                <a:solidFill>
                  <a:srgbClr val="FF0000"/>
                </a:solidFill>
                <a:latin typeface="Times New Roman" pitchFamily="18" charset="0"/>
                <a:cs typeface="Courier New" pitchFamily="49" charset="0"/>
              </a:rPr>
              <a:t>Skillnaden mellan mannen på lådorna och de andra?</a:t>
            </a:r>
            <a:endParaRPr lang="en-US" sz="2000" b="1" smtClean="0">
              <a:solidFill>
                <a:srgbClr val="FF0000"/>
              </a:solidFill>
              <a:cs typeface="Courier New"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11267" name="Platshållare för bildnummer 6"/>
          <p:cNvSpPr>
            <a:spLocks noGrp="1"/>
          </p:cNvSpPr>
          <p:nvPr>
            <p:ph type="sldNum" sz="quarter" idx="12"/>
          </p:nvPr>
        </p:nvSpPr>
        <p:spPr>
          <a:noFill/>
        </p:spPr>
        <p:txBody>
          <a:bodyPr/>
          <a:lstStyle/>
          <a:p>
            <a:fld id="{760B7FB8-25A4-4F74-884A-0D1303770251}" type="slidenum">
              <a:rPr lang="sv-SE" smtClean="0">
                <a:latin typeface="Arial" pitchFamily="34" charset="0"/>
              </a:rPr>
              <a:pPr/>
              <a:t>6</a:t>
            </a:fld>
            <a:endParaRPr lang="sv-SE" smtClean="0">
              <a:latin typeface="Arial" pitchFamily="34" charset="0"/>
            </a:endParaRPr>
          </a:p>
        </p:txBody>
      </p:sp>
      <p:sp>
        <p:nvSpPr>
          <p:cNvPr id="11268" name="Rectangle 2"/>
          <p:cNvSpPr>
            <a:spLocks noGrp="1" noChangeArrowheads="1"/>
          </p:cNvSpPr>
          <p:nvPr>
            <p:ph type="title"/>
          </p:nvPr>
        </p:nvSpPr>
        <p:spPr>
          <a:xfrm>
            <a:off x="685800" y="381000"/>
            <a:ext cx="7772400" cy="762000"/>
          </a:xfrm>
        </p:spPr>
        <p:txBody>
          <a:bodyPr/>
          <a:lstStyle/>
          <a:p>
            <a:r>
              <a:rPr lang="sv-SE" smtClean="0"/>
              <a:t>Beteendeändring eller attityder?</a:t>
            </a:r>
          </a:p>
        </p:txBody>
      </p:sp>
      <p:sp>
        <p:nvSpPr>
          <p:cNvPr id="11269" name="Rectangle 3"/>
          <p:cNvSpPr>
            <a:spLocks noGrp="1" noChangeArrowheads="1"/>
          </p:cNvSpPr>
          <p:nvPr>
            <p:ph type="body" sz="half" idx="2"/>
          </p:nvPr>
        </p:nvSpPr>
        <p:spPr>
          <a:xfrm>
            <a:off x="714375" y="1196975"/>
            <a:ext cx="8048625" cy="4803775"/>
          </a:xfrm>
        </p:spPr>
        <p:txBody>
          <a:bodyPr/>
          <a:lstStyle/>
          <a:p>
            <a:pPr>
              <a:buFontTx/>
              <a:buNone/>
            </a:pPr>
            <a:r>
              <a:rPr lang="en-GB" sz="2400" smtClean="0">
                <a:cs typeface="Arial" pitchFamily="34" charset="0"/>
              </a:rPr>
              <a:t>Earl Warren, ordf USA:s HD på 60-talet</a:t>
            </a:r>
          </a:p>
          <a:p>
            <a:pPr>
              <a:buFontTx/>
              <a:buNone/>
            </a:pPr>
            <a:endParaRPr lang="sv-SE" sz="2400" smtClean="0">
              <a:cs typeface="Times New Roman" pitchFamily="18" charset="0"/>
            </a:endParaRPr>
          </a:p>
          <a:p>
            <a:pPr eaLnBrk="1" hangingPunct="1">
              <a:buFont typeface="Arial" pitchFamily="34" charset="0"/>
              <a:buNone/>
            </a:pPr>
            <a:r>
              <a:rPr lang="en-GB" sz="2400" b="1" smtClean="0">
                <a:cs typeface="Arial" pitchFamily="34" charset="0"/>
              </a:rPr>
              <a:t>Många hävdade att diskriminering inte kan stoppas genom lagar, endast genom att ändra människors attityder/fördomar. </a:t>
            </a:r>
          </a:p>
          <a:p>
            <a:pPr eaLnBrk="1" hangingPunct="1">
              <a:buFont typeface="Arial" pitchFamily="34" charset="0"/>
              <a:buNone/>
            </a:pPr>
            <a:r>
              <a:rPr lang="en-GB" sz="2400" b="1" smtClean="0">
                <a:cs typeface="Arial" pitchFamily="34" charset="0"/>
              </a:rPr>
              <a:t>Detta är en falsk sanning. Det är sant  att  man inte kan bli av med fördomar genom lagar, men man kan påverka tillämpningen av dessa fördomar. </a:t>
            </a:r>
          </a:p>
          <a:p>
            <a:pPr eaLnBrk="1" hangingPunct="1">
              <a:buFontTx/>
              <a:buNone/>
            </a:pPr>
            <a:endParaRPr lang="sv-SE" sz="2400" b="1" smtClean="0">
              <a:cs typeface="Times New Roman" pitchFamily="18" charset="0"/>
            </a:endParaRPr>
          </a:p>
          <a:p>
            <a:pPr>
              <a:buFont typeface="Symbol" pitchFamily="18" charset="2"/>
              <a:buNone/>
            </a:pPr>
            <a:r>
              <a:rPr lang="sv-SE" sz="2400" b="1" smtClean="0">
                <a:cs typeface="Arial" pitchFamily="34" charset="0"/>
              </a:rPr>
              <a:t> </a:t>
            </a:r>
          </a:p>
          <a:p>
            <a:r>
              <a:rPr lang="sv-SE" sz="2400" b="1" smtClean="0">
                <a:cs typeface="Arial" pitchFamily="34" charset="0"/>
              </a:rPr>
              <a:t>LÄRDOM – DISKRIMINERING SKA KOSTA!</a:t>
            </a:r>
            <a:endParaRPr lang="sv-SE" sz="2400" smtClean="0">
              <a:cs typeface="Times New Roman" pitchFamily="18" charset="0"/>
            </a:endParaRPr>
          </a:p>
          <a:p>
            <a:pPr>
              <a:buFont typeface="Wingdings" pitchFamily="2" charset="2"/>
              <a:buNone/>
            </a:pPr>
            <a:endParaRPr lang="sv-SE" sz="2000" b="1" smtClean="0">
              <a:solidFill>
                <a:srgbClr val="00000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sidfot 5"/>
          <p:cNvSpPr>
            <a:spLocks noGrp="1"/>
          </p:cNvSpPr>
          <p:nvPr>
            <p:ph type="ftr" sz="quarter" idx="11"/>
          </p:nvPr>
        </p:nvSpPr>
        <p:spPr/>
        <p:txBody>
          <a:bodyPr/>
          <a:lstStyle/>
          <a:p>
            <a:r>
              <a:rPr lang="sv-SE" dirty="0" err="1" smtClean="0"/>
              <a:t>paul.lappalainen@do.se</a:t>
            </a:r>
            <a:endParaRPr lang="sv-SE" dirty="0"/>
          </a:p>
        </p:txBody>
      </p:sp>
      <p:sp>
        <p:nvSpPr>
          <p:cNvPr id="7" name="Platshållare för bildnummer 6"/>
          <p:cNvSpPr>
            <a:spLocks noGrp="1"/>
          </p:cNvSpPr>
          <p:nvPr>
            <p:ph type="sldNum" sz="quarter" idx="12"/>
          </p:nvPr>
        </p:nvSpPr>
        <p:spPr/>
        <p:txBody>
          <a:bodyPr/>
          <a:lstStyle/>
          <a:p>
            <a:fld id="{AE93A3DE-AA96-480F-B786-9ADA902B406D}" type="slidenum">
              <a:rPr lang="sv-SE"/>
              <a:pPr/>
              <a:t>7</a:t>
            </a:fld>
            <a:endParaRPr lang="sv-SE"/>
          </a:p>
        </p:txBody>
      </p:sp>
      <p:sp>
        <p:nvSpPr>
          <p:cNvPr id="227330" name="Rectangle 2"/>
          <p:cNvSpPr>
            <a:spLocks noGrp="1" noChangeArrowheads="1"/>
          </p:cNvSpPr>
          <p:nvPr>
            <p:ph type="title"/>
          </p:nvPr>
        </p:nvSpPr>
        <p:spPr>
          <a:xfrm>
            <a:off x="1219200" y="609600"/>
            <a:ext cx="7086600" cy="838200"/>
          </a:xfrm>
        </p:spPr>
        <p:txBody>
          <a:bodyPr/>
          <a:lstStyle/>
          <a:p>
            <a:r>
              <a:rPr lang="en-US" sz="5400" b="1">
                <a:solidFill>
                  <a:srgbClr val="000000"/>
                </a:solidFill>
                <a:cs typeface="Courier New" pitchFamily="49" charset="0"/>
              </a:rPr>
              <a:t>Diskriminering är</a:t>
            </a:r>
          </a:p>
        </p:txBody>
      </p:sp>
      <p:sp>
        <p:nvSpPr>
          <p:cNvPr id="227331" name="Rectangle 3"/>
          <p:cNvSpPr>
            <a:spLocks noGrp="1" noChangeArrowheads="1"/>
          </p:cNvSpPr>
          <p:nvPr>
            <p:ph type="body" sz="half" idx="2"/>
          </p:nvPr>
        </p:nvSpPr>
        <p:spPr>
          <a:xfrm>
            <a:off x="2286000" y="1447800"/>
            <a:ext cx="6553200" cy="4800600"/>
          </a:xfrm>
        </p:spPr>
        <p:txBody>
          <a:bodyPr/>
          <a:lstStyle/>
          <a:p>
            <a:pPr>
              <a:buFontTx/>
              <a:buNone/>
            </a:pPr>
            <a:endParaRPr lang="en-US" sz="2800" b="1">
              <a:solidFill>
                <a:srgbClr val="000000"/>
              </a:solidFill>
              <a:cs typeface="Courier New" pitchFamily="49" charset="0"/>
            </a:endParaRPr>
          </a:p>
          <a:p>
            <a:pPr>
              <a:buFontTx/>
              <a:buNone/>
            </a:pPr>
            <a:r>
              <a:rPr lang="en-US" sz="3600" b="1">
                <a:solidFill>
                  <a:srgbClr val="000000"/>
                </a:solidFill>
                <a:cs typeface="Courier New" pitchFamily="49" charset="0"/>
              </a:rPr>
              <a:t>främst ett resultat av </a:t>
            </a:r>
          </a:p>
          <a:p>
            <a:pPr>
              <a:buFontTx/>
              <a:buNone/>
            </a:pPr>
            <a:r>
              <a:rPr lang="en-US" sz="3600" b="1">
                <a:solidFill>
                  <a:srgbClr val="000000"/>
                </a:solidFill>
                <a:cs typeface="Courier New" pitchFamily="49" charset="0"/>
              </a:rPr>
              <a:t>MAKTEN att handla kombinerat med underliggande </a:t>
            </a:r>
          </a:p>
          <a:p>
            <a:pPr>
              <a:buFontTx/>
              <a:buNone/>
            </a:pPr>
            <a:r>
              <a:rPr lang="en-US" sz="3600" b="1">
                <a:solidFill>
                  <a:srgbClr val="000000"/>
                </a:solidFill>
                <a:cs typeface="Courier New" pitchFamily="49" charset="0"/>
              </a:rPr>
              <a:t>FÖRDOMAR</a:t>
            </a:r>
          </a:p>
        </p:txBody>
      </p:sp>
      <p:pic>
        <p:nvPicPr>
          <p:cNvPr id="227332" name="Picture 4" descr="BILD Kvalificerade sökande"/>
          <p:cNvPicPr>
            <a:picLocks noGrp="1" noChangeAspect="1" noChangeArrowheads="1"/>
          </p:cNvPicPr>
          <p:nvPr>
            <p:ph type="clipArt" sz="half" idx="1"/>
          </p:nvPr>
        </p:nvPicPr>
        <p:blipFill>
          <a:blip r:embed="rId3"/>
          <a:srcRect/>
          <a:stretch>
            <a:fillRect/>
          </a:stretch>
        </p:blipFill>
        <p:spPr>
          <a:xfrm>
            <a:off x="228600" y="4648200"/>
            <a:ext cx="2133600" cy="18605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sidfot 4"/>
          <p:cNvSpPr>
            <a:spLocks noGrp="1"/>
          </p:cNvSpPr>
          <p:nvPr>
            <p:ph type="ftr" sz="quarter" idx="4294967295"/>
          </p:nvPr>
        </p:nvSpPr>
        <p:spPr bwMode="auto">
          <a:xfrm>
            <a:off x="3124200" y="6356350"/>
            <a:ext cx="2895600" cy="365125"/>
          </a:xfrm>
          <a:prstGeom prst="rect">
            <a:avLst/>
          </a:prstGeom>
          <a:noFill/>
          <a:ln>
            <a:miter lim="800000"/>
            <a:headEnd/>
            <a:tailEnd/>
          </a:ln>
        </p:spPr>
        <p:txBody>
          <a:bodyPr/>
          <a:lstStyle/>
          <a:p>
            <a:r>
              <a:rPr lang="en-GB"/>
              <a:t>paul.lappalainen@do.se</a:t>
            </a:r>
          </a:p>
        </p:txBody>
      </p:sp>
      <p:sp>
        <p:nvSpPr>
          <p:cNvPr id="32771" name="Platshållare för bildnummer 5"/>
          <p:cNvSpPr>
            <a:spLocks noGrp="1"/>
          </p:cNvSpPr>
          <p:nvPr>
            <p:ph type="sldNum" sz="quarter" idx="10"/>
          </p:nvPr>
        </p:nvSpPr>
        <p:spPr>
          <a:xfrm>
            <a:off x="6553200" y="6356350"/>
            <a:ext cx="2133600" cy="365125"/>
          </a:xfrm>
          <a:noFill/>
        </p:spPr>
        <p:txBody>
          <a:bodyPr/>
          <a:lstStyle/>
          <a:p>
            <a:fld id="{88026CB1-1155-40EF-93F3-14D2F2D2A745}" type="slidenum">
              <a:rPr lang="en-GB" smtClean="0">
                <a:latin typeface="Arial" pitchFamily="34" charset="0"/>
              </a:rPr>
              <a:pPr/>
              <a:t>8</a:t>
            </a:fld>
            <a:endParaRPr lang="en-GB" smtClean="0">
              <a:latin typeface="Arial" pitchFamily="34" charset="0"/>
            </a:endParaRPr>
          </a:p>
        </p:txBody>
      </p:sp>
      <p:sp>
        <p:nvSpPr>
          <p:cNvPr id="32772" name="Rectangle 2"/>
          <p:cNvSpPr>
            <a:spLocks noGrp="1" noChangeArrowheads="1"/>
          </p:cNvSpPr>
          <p:nvPr>
            <p:ph type="title"/>
          </p:nvPr>
        </p:nvSpPr>
        <p:spPr>
          <a:xfrm>
            <a:off x="685800" y="304800"/>
            <a:ext cx="7770813" cy="1219200"/>
          </a:xfrm>
        </p:spPr>
        <p:txBody>
          <a:bodyPr/>
          <a:lstStyle/>
          <a:p>
            <a:pPr eaLnBrk="1" hangingPunct="1"/>
            <a:r>
              <a:rPr lang="sv-SE" sz="2800" smtClean="0">
                <a:cs typeface="Times New Roman" pitchFamily="18" charset="0"/>
              </a:rPr>
              <a:t>Hur åstadkommer man en förändring i beteende – utbildnings- eller konfliktspåren?</a:t>
            </a:r>
            <a:endParaRPr lang="sv-SE" sz="2800" smtClean="0"/>
          </a:p>
        </p:txBody>
      </p:sp>
      <p:sp>
        <p:nvSpPr>
          <p:cNvPr id="32773" name="Rectangle 3"/>
          <p:cNvSpPr>
            <a:spLocks noGrp="1" noChangeArrowheads="1"/>
          </p:cNvSpPr>
          <p:nvPr>
            <p:ph type="body" idx="1"/>
          </p:nvPr>
        </p:nvSpPr>
        <p:spPr>
          <a:xfrm>
            <a:off x="685800" y="2133600"/>
            <a:ext cx="7770813" cy="3960813"/>
          </a:xfrm>
        </p:spPr>
        <p:txBody>
          <a:bodyPr/>
          <a:lstStyle/>
          <a:p>
            <a:pPr eaLnBrk="1" hangingPunct="1"/>
            <a:r>
              <a:rPr lang="sv-SE" sz="2800" b="1" smtClean="0">
                <a:cs typeface="Times New Roman" pitchFamily="18" charset="0"/>
              </a:rPr>
              <a:t>Vi är främlingar därför att vi inte känner varandra. Om jag följer med dig så lär vi känna varandra och då är vi inte främlingar längre. (Zorba)</a:t>
            </a:r>
          </a:p>
          <a:p>
            <a:pPr eaLnBrk="1" hangingPunct="1"/>
            <a:endParaRPr lang="sv-SE" sz="2800" b="1" smtClean="0">
              <a:cs typeface="Times New Roman" pitchFamily="18" charset="0"/>
            </a:endParaRPr>
          </a:p>
          <a:p>
            <a:pPr eaLnBrk="1" hangingPunct="1"/>
            <a:r>
              <a:rPr lang="sv-SE" sz="2800" b="1" smtClean="0">
                <a:cs typeface="Times New Roman" pitchFamily="18" charset="0"/>
              </a:rPr>
              <a:t>Det är, sorgligt nog, ett historiskt faktum att privilegierade grupper sällan avstår från sina privilegier frivilligt. (Martin Luther King)</a:t>
            </a:r>
            <a:r>
              <a:rPr lang="sv-SE" sz="280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sidfot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mtClean="0">
                <a:latin typeface="Arial" pitchFamily="34" charset="0"/>
              </a:rPr>
              <a:t>paul.lappalainen@do.se</a:t>
            </a:r>
          </a:p>
        </p:txBody>
      </p:sp>
      <p:sp>
        <p:nvSpPr>
          <p:cNvPr id="12291" name="Rectangle 2"/>
          <p:cNvSpPr>
            <a:spLocks noGrp="1" noChangeArrowheads="1"/>
          </p:cNvSpPr>
          <p:nvPr>
            <p:ph type="title"/>
          </p:nvPr>
        </p:nvSpPr>
        <p:spPr>
          <a:xfrm>
            <a:off x="1041400" y="1196975"/>
            <a:ext cx="7197725" cy="71438"/>
          </a:xfrm>
        </p:spPr>
        <p:txBody>
          <a:bodyPr/>
          <a:lstStyle/>
          <a:p>
            <a:pPr eaLnBrk="1" hangingPunct="1"/>
            <a:endParaRPr lang="sv-SE" sz="1200" b="0" smtClean="0"/>
          </a:p>
        </p:txBody>
      </p:sp>
      <p:pic>
        <p:nvPicPr>
          <p:cNvPr id="12292" name="Picture 3"/>
          <p:cNvPicPr>
            <a:picLocks noGrp="1" noChangeAspect="1" noChangeArrowheads="1"/>
          </p:cNvPicPr>
          <p:nvPr>
            <p:ph type="body" sz="half" idx="2"/>
          </p:nvPr>
        </p:nvPicPr>
        <p:blipFill>
          <a:blip r:embed="rId3"/>
          <a:srcRect/>
          <a:stretch>
            <a:fillRect/>
          </a:stretch>
        </p:blipFill>
        <p:spPr>
          <a:xfrm>
            <a:off x="571500" y="1143000"/>
            <a:ext cx="8091488" cy="5429250"/>
          </a:xfrm>
          <a:noFill/>
        </p:spPr>
      </p:pic>
    </p:spTree>
  </p:cSld>
  <p:clrMapOvr>
    <a:masterClrMapping/>
  </p:clrMapOvr>
</p:sld>
</file>

<file path=ppt/theme/theme1.xml><?xml version="1.0" encoding="utf-8"?>
<a:theme xmlns:a="http://schemas.openxmlformats.org/drawingml/2006/main" name="Föredrag om nya lagen för arbetsgivare och fackförbundsträffar, EN, 2009-01-30">
  <a:themeElements>
    <a:clrScheme name="Anpassat 1">
      <a:dk1>
        <a:srgbClr val="000000"/>
      </a:dk1>
      <a:lt1>
        <a:srgbClr val="FFFFFF"/>
      </a:lt1>
      <a:dk2>
        <a:srgbClr val="000000"/>
      </a:dk2>
      <a:lt2>
        <a:srgbClr val="789823"/>
      </a:lt2>
      <a:accent1>
        <a:srgbClr val="AF0B66"/>
      </a:accent1>
      <a:accent2>
        <a:srgbClr val="F8B52B"/>
      </a:accent2>
      <a:accent3>
        <a:srgbClr val="FFFFFF"/>
      </a:accent3>
      <a:accent4>
        <a:srgbClr val="000000"/>
      </a:accent4>
      <a:accent5>
        <a:srgbClr val="FBD7AC"/>
      </a:accent5>
      <a:accent6>
        <a:srgbClr val="9E095C"/>
      </a:accent6>
      <a:hlink>
        <a:srgbClr val="005F83"/>
      </a:hlink>
      <a:folHlink>
        <a:srgbClr val="0098C5"/>
      </a:folHlink>
    </a:clrScheme>
    <a:fontScheme name="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 1">
        <a:dk1>
          <a:srgbClr val="000000"/>
        </a:dk1>
        <a:lt1>
          <a:srgbClr val="FFFFFF"/>
        </a:lt1>
        <a:dk2>
          <a:srgbClr val="000000"/>
        </a:dk2>
        <a:lt2>
          <a:srgbClr val="789823"/>
        </a:lt2>
        <a:accent1>
          <a:srgbClr val="F8B52B"/>
        </a:accent1>
        <a:accent2>
          <a:srgbClr val="AF0B66"/>
        </a:accent2>
        <a:accent3>
          <a:srgbClr val="FFFFFF"/>
        </a:accent3>
        <a:accent4>
          <a:srgbClr val="000000"/>
        </a:accent4>
        <a:accent5>
          <a:srgbClr val="FBD7AC"/>
        </a:accent5>
        <a:accent6>
          <a:srgbClr val="9E095C"/>
        </a:accent6>
        <a:hlink>
          <a:srgbClr val="005F83"/>
        </a:hlink>
        <a:folHlink>
          <a:srgbClr val="0098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Föredrag om nya lagen för arbetsgivare och fackförbundsträffar, EN, 2009-01-30</Template>
  <TotalTime>4061</TotalTime>
  <Words>1753</Words>
  <Application>Microsoft Office PowerPoint</Application>
  <PresentationFormat>Bildspel på skärmen (4:3)</PresentationFormat>
  <Paragraphs>306</Paragraphs>
  <Slides>30</Slides>
  <Notes>27</Notes>
  <HiddenSlides>0</HiddenSlides>
  <MMClips>0</MMClips>
  <ScaleCrop>false</ScaleCrop>
  <HeadingPairs>
    <vt:vector size="6" baseType="variant">
      <vt:variant>
        <vt:lpstr>Tema</vt:lpstr>
      </vt:variant>
      <vt:variant>
        <vt:i4>1</vt:i4>
      </vt:variant>
      <vt:variant>
        <vt:lpstr>Serverprogram för OLE-inbäddning</vt:lpstr>
      </vt:variant>
      <vt:variant>
        <vt:i4>2</vt:i4>
      </vt:variant>
      <vt:variant>
        <vt:lpstr>Bildrubriker</vt:lpstr>
      </vt:variant>
      <vt:variant>
        <vt:i4>30</vt:i4>
      </vt:variant>
    </vt:vector>
  </HeadingPairs>
  <TitlesOfParts>
    <vt:vector size="33" baseType="lpstr">
      <vt:lpstr>Föredrag om nya lagen för arbetsgivare och fackförbundsträffar, EN, 2009-01-30</vt:lpstr>
      <vt:lpstr>Clip</vt:lpstr>
      <vt:lpstr>Bitmappsbild</vt:lpstr>
      <vt:lpstr>A ripple of hope  Etnisk diskriminering: bakomliggande mekanismer Tema: kan man bota rasism?</vt:lpstr>
      <vt:lpstr>DISKRIMINERING? RASISM? SEXISM?   Det blågula glashuset: strukturell diskriminering i Sverige SOU 2005:56</vt:lpstr>
      <vt:lpstr>Vad är strukturell diskriminering?</vt:lpstr>
      <vt:lpstr>Bild 4</vt:lpstr>
      <vt:lpstr>Vem är fri från fördomar? </vt:lpstr>
      <vt:lpstr>Beteendeändring eller attityder?</vt:lpstr>
      <vt:lpstr>Diskriminering är</vt:lpstr>
      <vt:lpstr>Hur åstadkommer man en förändring i beteende – utbildnings- eller konfliktspåren?</vt:lpstr>
      <vt:lpstr>Bild 9</vt:lpstr>
      <vt:lpstr>Bild 10</vt:lpstr>
      <vt:lpstr>  </vt:lpstr>
      <vt:lpstr>Åsikt eller beteende?</vt:lpstr>
      <vt:lpstr>Är rasism en del av Sveriges historia? </vt:lpstr>
      <vt:lpstr>Exempel från historia och nutid</vt:lpstr>
      <vt:lpstr>Ögonöppnare</vt:lpstr>
      <vt:lpstr>Feelgood åtgärder?  </vt:lpstr>
      <vt:lpstr>Bild 17</vt:lpstr>
      <vt:lpstr>“den svenska brain drain”?</vt:lpstr>
      <vt:lpstr>Bild 19</vt:lpstr>
      <vt:lpstr>Samspel mellan diskrimineringsgrunder?</vt:lpstr>
      <vt:lpstr>Samspel mellan grunder</vt:lpstr>
      <vt:lpstr>Olika områden</vt:lpstr>
      <vt:lpstr>UTVECKLINGEN AV ARBETET MOT DISKRIMINERING HAR EN LÅNG HISTORIA – SÄRSKILT INTERNATIONELLT.  </vt:lpstr>
      <vt:lpstr>Bild 24</vt:lpstr>
      <vt:lpstr>Bild 25</vt:lpstr>
      <vt:lpstr>Det som behövs</vt:lpstr>
      <vt:lpstr>Konkreta förslag</vt:lpstr>
      <vt:lpstr>Lokala åtgärder mot diskriminering</vt:lpstr>
      <vt:lpstr>Lagen ska följas – men mer kan göras ! Se på de olika roller som myndigheter (och andra) har</vt:lpstr>
      <vt:lpstr>A ripple of hope</vt:lpstr>
    </vt:vector>
  </TitlesOfParts>
  <Company>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Ett starkare skydd mot diskriminering</dc:title>
  <dc:creator>evni01</dc:creator>
  <cp:lastModifiedBy>DO</cp:lastModifiedBy>
  <cp:revision>316</cp:revision>
  <dcterms:created xsi:type="dcterms:W3CDTF">2009-01-29T09:50:04Z</dcterms:created>
  <dcterms:modified xsi:type="dcterms:W3CDTF">2012-03-21T10:38:41Z</dcterms:modified>
</cp:coreProperties>
</file>